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3"/>
  </p:notesMasterIdLst>
  <p:sldIdLst>
    <p:sldId id="273" r:id="rId2"/>
    <p:sldId id="293" r:id="rId3"/>
    <p:sldId id="333" r:id="rId4"/>
    <p:sldId id="344" r:id="rId5"/>
    <p:sldId id="346" r:id="rId6"/>
    <p:sldId id="348" r:id="rId7"/>
    <p:sldId id="387" r:id="rId8"/>
    <p:sldId id="362" r:id="rId9"/>
    <p:sldId id="339" r:id="rId10"/>
    <p:sldId id="388" r:id="rId11"/>
    <p:sldId id="343" r:id="rId12"/>
    <p:sldId id="386" r:id="rId13"/>
    <p:sldId id="332" r:id="rId14"/>
    <p:sldId id="384" r:id="rId15"/>
    <p:sldId id="383" r:id="rId16"/>
    <p:sldId id="363" r:id="rId17"/>
    <p:sldId id="379" r:id="rId18"/>
    <p:sldId id="378" r:id="rId19"/>
    <p:sldId id="366" r:id="rId20"/>
    <p:sldId id="367" r:id="rId21"/>
    <p:sldId id="382" r:id="rId22"/>
    <p:sldId id="357" r:id="rId23"/>
    <p:sldId id="374" r:id="rId24"/>
    <p:sldId id="380" r:id="rId25"/>
    <p:sldId id="368" r:id="rId26"/>
    <p:sldId id="370" r:id="rId27"/>
    <p:sldId id="375" r:id="rId28"/>
    <p:sldId id="377" r:id="rId29"/>
    <p:sldId id="302" r:id="rId30"/>
    <p:sldId id="385" r:id="rId31"/>
    <p:sldId id="301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46" userDrawn="1">
          <p15:clr>
            <a:srgbClr val="A4A3A4"/>
          </p15:clr>
        </p15:guide>
        <p15:guide id="4" orient="horz" pos="41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244262"/>
    <a:srgbClr val="0D2541"/>
    <a:srgbClr val="6C6CC5"/>
    <a:srgbClr val="4545C5"/>
    <a:srgbClr val="1B3656"/>
    <a:srgbClr val="061E37"/>
    <a:srgbClr val="0B233D"/>
    <a:srgbClr val="648DBA"/>
    <a:srgbClr val="BA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6325" autoAdjust="0"/>
  </p:normalViewPr>
  <p:slideViewPr>
    <p:cSldViewPr snapToGrid="0" snapToObjects="1">
      <p:cViewPr varScale="1">
        <p:scale>
          <a:sx n="84" d="100"/>
          <a:sy n="84" d="100"/>
        </p:scale>
        <p:origin x="106" y="557"/>
      </p:cViewPr>
      <p:guideLst>
        <p:guide orient="horz" pos="663"/>
        <p:guide pos="257"/>
        <p:guide pos="7446"/>
        <p:guide orient="horz" pos="41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wmf>
</file>

<file path=ppt/media/image26.wmf>
</file>

<file path=ppt/media/image27.png>
</file>

<file path=ppt/media/image270.png>
</file>

<file path=ppt/media/image28.wmf>
</file>

<file path=ppt/media/image29.wmf>
</file>

<file path=ppt/media/image3.sv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png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png>
</file>

<file path=ppt/media/image60.wmf>
</file>

<file path=ppt/media/image61.wmf>
</file>

<file path=ppt/media/image62.wmf>
</file>

<file path=ppt/media/image63.png>
</file>

<file path=ppt/media/image63.wmf>
</file>

<file path=ppt/media/image64.png>
</file>

<file path=ppt/media/image64.wmf>
</file>

<file path=ppt/media/image65.png>
</file>

<file path=ppt/media/image66.png>
</file>

<file path=ppt/media/image67.gif>
</file>

<file path=ppt/media/image68.png>
</file>

<file path=ppt/media/image69.gif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wmf>
</file>

<file path=ppt/media/image77.wmf>
</file>

<file path=ppt/media/image78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2024/9/27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马氏距离已经消除差异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765C3-F77A-6D4A-A49F-194A41CA7DB6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0503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能在多项式时间内验证出一个正确解的问题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765C3-F77A-6D4A-A49F-194A41CA7DB6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4747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9/27/2024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celestrak.org/publications/AIAA/2006-6753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amostech.com/TechnicalPapers/2022/Astrodynamics/Payne_2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pypi.org/project/spacetrac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7" Type="http://schemas.openxmlformats.org/officeDocument/2006/relationships/image" Target="../media/image3.sv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26.wmf"/><Relationship Id="rId4" Type="http://schemas.openxmlformats.org/officeDocument/2006/relationships/oleObject" Target="../embeddings/oleObject2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wmf"/><Relationship Id="rId13" Type="http://schemas.openxmlformats.org/officeDocument/2006/relationships/oleObject" Target="../embeddings/oleObject8.bin"/><Relationship Id="rId18" Type="http://schemas.openxmlformats.org/officeDocument/2006/relationships/image" Target="../media/image35.wmf"/><Relationship Id="rId3" Type="http://schemas.openxmlformats.org/officeDocument/2006/relationships/oleObject" Target="../embeddings/oleObject3.bin"/><Relationship Id="rId21" Type="http://schemas.openxmlformats.org/officeDocument/2006/relationships/oleObject" Target="../embeddings/oleObject12.bin"/><Relationship Id="rId7" Type="http://schemas.openxmlformats.org/officeDocument/2006/relationships/oleObject" Target="../embeddings/oleObject5.bin"/><Relationship Id="rId12" Type="http://schemas.openxmlformats.org/officeDocument/2006/relationships/image" Target="../media/image32.wmf"/><Relationship Id="rId17" Type="http://schemas.openxmlformats.org/officeDocument/2006/relationships/oleObject" Target="../embeddings/oleObject10.bin"/><Relationship Id="rId2" Type="http://schemas.openxmlformats.org/officeDocument/2006/relationships/image" Target="../media/image27.png"/><Relationship Id="rId16" Type="http://schemas.openxmlformats.org/officeDocument/2006/relationships/image" Target="../media/image34.wmf"/><Relationship Id="rId20" Type="http://schemas.openxmlformats.org/officeDocument/2006/relationships/image" Target="../media/image36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wmf"/><Relationship Id="rId11" Type="http://schemas.openxmlformats.org/officeDocument/2006/relationships/oleObject" Target="../embeddings/oleObject7.bin"/><Relationship Id="rId24" Type="http://schemas.openxmlformats.org/officeDocument/2006/relationships/image" Target="../media/image3.svg"/><Relationship Id="rId5" Type="http://schemas.openxmlformats.org/officeDocument/2006/relationships/oleObject" Target="../embeddings/oleObject4.bin"/><Relationship Id="rId15" Type="http://schemas.openxmlformats.org/officeDocument/2006/relationships/oleObject" Target="../embeddings/oleObject9.bin"/><Relationship Id="rId23" Type="http://schemas.openxmlformats.org/officeDocument/2006/relationships/image" Target="../media/image2.png"/><Relationship Id="rId10" Type="http://schemas.openxmlformats.org/officeDocument/2006/relationships/image" Target="../media/image31.wmf"/><Relationship Id="rId19" Type="http://schemas.openxmlformats.org/officeDocument/2006/relationships/oleObject" Target="../embeddings/oleObject11.bin"/><Relationship Id="rId4" Type="http://schemas.openxmlformats.org/officeDocument/2006/relationships/image" Target="../media/image28.wmf"/><Relationship Id="rId9" Type="http://schemas.openxmlformats.org/officeDocument/2006/relationships/oleObject" Target="../embeddings/oleObject6.bin"/><Relationship Id="rId14" Type="http://schemas.openxmlformats.org/officeDocument/2006/relationships/image" Target="../media/image33.wmf"/><Relationship Id="rId22" Type="http://schemas.openxmlformats.org/officeDocument/2006/relationships/image" Target="../media/image37.w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image" Target="../media/image43.wmf"/><Relationship Id="rId3" Type="http://schemas.openxmlformats.org/officeDocument/2006/relationships/oleObject" Target="../embeddings/oleObject13.bin"/><Relationship Id="rId7" Type="http://schemas.openxmlformats.org/officeDocument/2006/relationships/image" Target="../media/image40.wmf"/><Relationship Id="rId12" Type="http://schemas.openxmlformats.org/officeDocument/2006/relationships/oleObject" Target="../embeddings/oleObject17.bin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4.bin"/><Relationship Id="rId11" Type="http://schemas.openxmlformats.org/officeDocument/2006/relationships/image" Target="../media/image42.wmf"/><Relationship Id="rId5" Type="http://schemas.openxmlformats.org/officeDocument/2006/relationships/image" Target="../media/image39.png"/><Relationship Id="rId15" Type="http://schemas.openxmlformats.org/officeDocument/2006/relationships/image" Target="../media/image3.svg"/><Relationship Id="rId10" Type="http://schemas.openxmlformats.org/officeDocument/2006/relationships/oleObject" Target="../embeddings/oleObject16.bin"/><Relationship Id="rId4" Type="http://schemas.openxmlformats.org/officeDocument/2006/relationships/image" Target="../media/image38.wmf"/><Relationship Id="rId9" Type="http://schemas.openxmlformats.org/officeDocument/2006/relationships/image" Target="../media/image41.wmf"/><Relationship Id="rId1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9.wmf"/><Relationship Id="rId18" Type="http://schemas.openxmlformats.org/officeDocument/2006/relationships/oleObject" Target="../embeddings/oleObject26.bin"/><Relationship Id="rId26" Type="http://schemas.openxmlformats.org/officeDocument/2006/relationships/oleObject" Target="../embeddings/oleObject30.bin"/><Relationship Id="rId21" Type="http://schemas.openxmlformats.org/officeDocument/2006/relationships/image" Target="../media/image53.wmf"/><Relationship Id="rId34" Type="http://schemas.openxmlformats.org/officeDocument/2006/relationships/oleObject" Target="../embeddings/oleObject34.bin"/><Relationship Id="rId7" Type="http://schemas.openxmlformats.org/officeDocument/2006/relationships/image" Target="../media/image46.wmf"/><Relationship Id="rId12" Type="http://schemas.openxmlformats.org/officeDocument/2006/relationships/oleObject" Target="../embeddings/oleObject23.bin"/><Relationship Id="rId17" Type="http://schemas.openxmlformats.org/officeDocument/2006/relationships/image" Target="../media/image51.wmf"/><Relationship Id="rId25" Type="http://schemas.openxmlformats.org/officeDocument/2006/relationships/image" Target="../media/image55.wmf"/><Relationship Id="rId33" Type="http://schemas.openxmlformats.org/officeDocument/2006/relationships/image" Target="../media/image59.wmf"/><Relationship Id="rId2" Type="http://schemas.openxmlformats.org/officeDocument/2006/relationships/oleObject" Target="../embeddings/oleObject18.bin"/><Relationship Id="rId16" Type="http://schemas.openxmlformats.org/officeDocument/2006/relationships/oleObject" Target="../embeddings/oleObject25.bin"/><Relationship Id="rId20" Type="http://schemas.openxmlformats.org/officeDocument/2006/relationships/oleObject" Target="../embeddings/oleObject27.bin"/><Relationship Id="rId29" Type="http://schemas.openxmlformats.org/officeDocument/2006/relationships/image" Target="../media/image57.w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0.bin"/><Relationship Id="rId11" Type="http://schemas.openxmlformats.org/officeDocument/2006/relationships/image" Target="../media/image48.wmf"/><Relationship Id="rId24" Type="http://schemas.openxmlformats.org/officeDocument/2006/relationships/oleObject" Target="../embeddings/oleObject29.bin"/><Relationship Id="rId32" Type="http://schemas.openxmlformats.org/officeDocument/2006/relationships/oleObject" Target="../embeddings/oleObject33.bin"/><Relationship Id="rId37" Type="http://schemas.openxmlformats.org/officeDocument/2006/relationships/image" Target="../media/image3.svg"/><Relationship Id="rId5" Type="http://schemas.openxmlformats.org/officeDocument/2006/relationships/image" Target="../media/image45.wmf"/><Relationship Id="rId15" Type="http://schemas.openxmlformats.org/officeDocument/2006/relationships/image" Target="../media/image50.wmf"/><Relationship Id="rId23" Type="http://schemas.openxmlformats.org/officeDocument/2006/relationships/image" Target="../media/image54.wmf"/><Relationship Id="rId28" Type="http://schemas.openxmlformats.org/officeDocument/2006/relationships/oleObject" Target="../embeddings/oleObject31.bin"/><Relationship Id="rId36" Type="http://schemas.openxmlformats.org/officeDocument/2006/relationships/image" Target="../media/image2.png"/><Relationship Id="rId10" Type="http://schemas.openxmlformats.org/officeDocument/2006/relationships/oleObject" Target="../embeddings/oleObject22.bin"/><Relationship Id="rId19" Type="http://schemas.openxmlformats.org/officeDocument/2006/relationships/image" Target="../media/image52.wmf"/><Relationship Id="rId31" Type="http://schemas.openxmlformats.org/officeDocument/2006/relationships/image" Target="../media/image58.wmf"/><Relationship Id="rId4" Type="http://schemas.openxmlformats.org/officeDocument/2006/relationships/oleObject" Target="../embeddings/oleObject19.bin"/><Relationship Id="rId9" Type="http://schemas.openxmlformats.org/officeDocument/2006/relationships/image" Target="../media/image47.wmf"/><Relationship Id="rId14" Type="http://schemas.openxmlformats.org/officeDocument/2006/relationships/oleObject" Target="../embeddings/oleObject24.bin"/><Relationship Id="rId22" Type="http://schemas.openxmlformats.org/officeDocument/2006/relationships/oleObject" Target="../embeddings/oleObject28.bin"/><Relationship Id="rId27" Type="http://schemas.openxmlformats.org/officeDocument/2006/relationships/image" Target="../media/image56.wmf"/><Relationship Id="rId30" Type="http://schemas.openxmlformats.org/officeDocument/2006/relationships/oleObject" Target="../embeddings/oleObject32.bin"/><Relationship Id="rId35" Type="http://schemas.openxmlformats.org/officeDocument/2006/relationships/image" Target="../media/image29.wmf"/><Relationship Id="rId8" Type="http://schemas.openxmlformats.org/officeDocument/2006/relationships/oleObject" Target="../embeddings/oleObject21.bin"/><Relationship Id="rId3" Type="http://schemas.openxmlformats.org/officeDocument/2006/relationships/image" Target="../media/image44.w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wmf"/><Relationship Id="rId3" Type="http://schemas.openxmlformats.org/officeDocument/2006/relationships/oleObject" Target="../embeddings/oleObject35.bin"/><Relationship Id="rId7" Type="http://schemas.openxmlformats.org/officeDocument/2006/relationships/oleObject" Target="../embeddings/oleObject37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wmf"/><Relationship Id="rId5" Type="http://schemas.openxmlformats.org/officeDocument/2006/relationships/oleObject" Target="../embeddings/oleObject36.bin"/><Relationship Id="rId10" Type="http://schemas.openxmlformats.org/officeDocument/2006/relationships/image" Target="../media/image16.svg"/><Relationship Id="rId4" Type="http://schemas.openxmlformats.org/officeDocument/2006/relationships/image" Target="../media/image60.wmf"/><Relationship Id="rId9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64.png"/><Relationship Id="rId7" Type="http://schemas.openxmlformats.org/officeDocument/2006/relationships/image" Target="../media/image23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wmf"/><Relationship Id="rId5" Type="http://schemas.openxmlformats.org/officeDocument/2006/relationships/oleObject" Target="../embeddings/oleObject39.bin"/><Relationship Id="rId10" Type="http://schemas.openxmlformats.org/officeDocument/2006/relationships/image" Target="../media/image16.svg"/><Relationship Id="rId4" Type="http://schemas.openxmlformats.org/officeDocument/2006/relationships/image" Target="../media/image65.png"/><Relationship Id="rId9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6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gif"/><Relationship Id="rId9" Type="http://schemas.openxmlformats.org/officeDocument/2006/relationships/image" Target="../media/image24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wmf"/><Relationship Id="rId3" Type="http://schemas.openxmlformats.org/officeDocument/2006/relationships/image" Target="../media/image74.png"/><Relationship Id="rId7" Type="http://schemas.openxmlformats.org/officeDocument/2006/relationships/oleObject" Target="../embeddings/oleObject41.bin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wmf"/><Relationship Id="rId11" Type="http://schemas.openxmlformats.org/officeDocument/2006/relationships/image" Target="../media/image24.svg"/><Relationship Id="rId5" Type="http://schemas.openxmlformats.org/officeDocument/2006/relationships/oleObject" Target="../embeddings/oleObject40.bin"/><Relationship Id="rId10" Type="http://schemas.openxmlformats.org/officeDocument/2006/relationships/image" Target="../media/image23.png"/><Relationship Id="rId4" Type="http://schemas.openxmlformats.org/officeDocument/2006/relationships/image" Target="../media/image75.png"/><Relationship Id="rId9" Type="http://schemas.openxmlformats.org/officeDocument/2006/relationships/image" Target="../media/image7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sBackup/DAOSS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ccsds.org/Pubs/502x0b3e1.pdf" TargetMode="External"/><Relationship Id="rId7" Type="http://schemas.openxmlformats.org/officeDocument/2006/relationships/image" Target="../media/image3.svg"/><Relationship Id="rId2" Type="http://schemas.openxmlformats.org/officeDocument/2006/relationships/hyperlink" Target="http://www.space-track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1D8F20-F945-584B-B149-8CCFBEFE168A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人造天体动力学与空间态势感知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1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4000" b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15-16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空间目标编目概念与基本流程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8EAD2D75-5326-AC9A-4C5C-24E06AD0FFB4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行楷" panose="02010800040101010101" pitchFamily="2" charset="-122"/>
                <a:ea typeface="华文行楷" panose="02010800040101010101" pitchFamily="2" charset="-122"/>
                <a:cs typeface="+mn-cs"/>
                <a:sym typeface="+mn-ea"/>
              </a:rPr>
              <a:t>林厚源 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行楷" panose="02010800040101010101" pitchFamily="2" charset="-122"/>
                <a:ea typeface="华文行楷" panose="02010800040101010101" pitchFamily="2" charset="-122"/>
                <a:cs typeface="+mn-cs"/>
                <a:sym typeface="+mn-ea"/>
              </a:rPr>
              <a:t>in 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2024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kumimoji="0" lang="en-GB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BC082F6-728E-3093-4853-31733B6BCE3F}"/>
              </a:ext>
            </a:extLst>
          </p:cNvPr>
          <p:cNvSpPr/>
          <p:nvPr/>
        </p:nvSpPr>
        <p:spPr>
          <a:xfrm>
            <a:off x="3003414" y="4516087"/>
            <a:ext cx="7255333" cy="1134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人造卫星与空间碎片的轨道和探测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章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77C2863-FC95-8A25-035E-9E6B7ADAD0BC}"/>
              </a:ext>
            </a:extLst>
          </p:cNvPr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参考材料：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E96DA46-DF4E-2ED1-C30E-C039EB182B97}"/>
              </a:ext>
            </a:extLst>
          </p:cNvPr>
          <p:cNvSpPr/>
          <p:nvPr/>
        </p:nvSpPr>
        <p:spPr>
          <a:xfrm>
            <a:off x="7395882" y="6317328"/>
            <a:ext cx="45092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合作贡献：朱听雷 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zhutinglei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pmo.ac</a:t>
            </a:r>
            <a:r>
              <a:rPr lang="en-GB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.cn</a:t>
            </a:r>
            <a:endParaRPr lang="en-US" altLang="zh-CN" sz="16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885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格式和处理 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(JavaScript Object Notation)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键值对，类似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Python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下的</a:t>
            </a:r>
            <a:r>
              <a:rPr lang="en-US" altLang="zh-CN" sz="24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dict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名称和字符串必须使用双引号 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””</a:t>
            </a: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null vs None</a:t>
            </a: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最后一个元素后不带逗号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 , ”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Python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下的</a:t>
            </a:r>
            <a:r>
              <a:rPr lang="en-US" altLang="zh-CN" sz="24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处理：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import 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从文件读写：</a:t>
            </a:r>
            <a:r>
              <a:rPr lang="en-US" altLang="zh-CN" sz="2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json.load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() ,  </a:t>
            </a:r>
            <a:r>
              <a:rPr lang="en-US" altLang="zh-CN" sz="2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json.dump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()</a:t>
            </a:r>
          </a:p>
          <a:p>
            <a:pPr marL="12573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从字符串读写：</a:t>
            </a:r>
            <a:r>
              <a:rPr lang="en-US" altLang="zh-CN" sz="2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json.loads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()  ,  </a:t>
            </a:r>
            <a:r>
              <a:rPr lang="en-US" altLang="zh-CN" sz="2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json.dumps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() </a:t>
            </a:r>
          </a:p>
          <a:p>
            <a:pPr lvl="2"/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	        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（一般用于数据库读写）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7A7349CB-9D42-5F13-18B5-BDDF806E18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F654A72-4348-4E7E-2ACC-48203C7A80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4324"/>
          <a:stretch/>
        </p:blipFill>
        <p:spPr>
          <a:xfrm>
            <a:off x="8229466" y="0"/>
            <a:ext cx="395809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CFE6426-17AA-E32A-FAD1-A11EEF1B866A}"/>
              </a:ext>
            </a:extLst>
          </p:cNvPr>
          <p:cNvSpPr txBox="1"/>
          <p:nvPr/>
        </p:nvSpPr>
        <p:spPr>
          <a:xfrm>
            <a:off x="1230947" y="5461756"/>
            <a:ext cx="283614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open(filename) as f:</a:t>
            </a: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elements 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json.load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(f)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json.dump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(elements, f)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FF10F5B-CB46-E71C-6E86-C8636D3FE531}"/>
              </a:ext>
            </a:extLst>
          </p:cNvPr>
          <p:cNvSpPr txBox="1"/>
          <p:nvPr/>
        </p:nvSpPr>
        <p:spPr>
          <a:xfrm>
            <a:off x="4475080" y="5461756"/>
            <a:ext cx="353983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elements 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json.loads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ele_string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_string =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json.dumps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(elements)</a:t>
            </a:r>
          </a:p>
        </p:txBody>
      </p:sp>
    </p:spTree>
    <p:extLst>
      <p:ext uri="{BB962C8B-B14F-4D97-AF65-F5344CB8AC3E}">
        <p14:creationId xmlns:p14="http://schemas.microsoft.com/office/powerpoint/2010/main" val="1734828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43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SGP4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2"/>
              </a:rPr>
              <a:t>celestrak.org/publications/AIAA/2006-6753/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文档、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发展历程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主要摄动因素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代码（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C++, C#, FORTRAN, Java, MATLAB, Pascal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上面什么也不知道并不影响使用。但必须要知道的：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marR="0" lvl="2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根数类型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marR="0" lvl="2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坐标系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08FDD506-C3B0-6845-D3B3-75545DAD6C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84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699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SGP4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的根数类型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平根数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必须使用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SGP4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模型得到瞬时根数）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注意：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Mean motion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项不是零阶项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EED6EF6B-FA5A-A488-3D57-72117BE203FE}"/>
              </a:ext>
            </a:extLst>
          </p:cNvPr>
          <p:cNvGrpSpPr/>
          <p:nvPr/>
        </p:nvGrpSpPr>
        <p:grpSpPr>
          <a:xfrm>
            <a:off x="3648166" y="2863624"/>
            <a:ext cx="3122629" cy="3725514"/>
            <a:chOff x="8493858" y="2237982"/>
            <a:chExt cx="3122629" cy="3725514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35E0729-379B-FFE0-A9B8-C33C9C1D80B3}"/>
                </a:ext>
              </a:extLst>
            </p:cNvPr>
            <p:cNvGrpSpPr/>
            <p:nvPr/>
          </p:nvGrpSpPr>
          <p:grpSpPr>
            <a:xfrm>
              <a:off x="8493858" y="2237982"/>
              <a:ext cx="3122629" cy="3419389"/>
              <a:chOff x="8811491" y="2738496"/>
              <a:chExt cx="3122629" cy="3419389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236FBF0D-8B51-8EF6-C680-481A1DFDAA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811491" y="2738496"/>
                <a:ext cx="3122629" cy="3419389"/>
              </a:xfrm>
              <a:prstGeom prst="rect">
                <a:avLst/>
              </a:prstGeom>
            </p:spPr>
          </p:pic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22F65F62-A2D6-D8E9-4B6A-C3089A768B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69525" y="2895419"/>
                <a:ext cx="1105054" cy="438211"/>
              </a:xfrm>
              <a:prstGeom prst="rect">
                <a:avLst/>
              </a:prstGeom>
            </p:spPr>
          </p:pic>
        </p:grp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973E989-BBB3-EFEE-557F-6428EA16CDA3}"/>
                </a:ext>
              </a:extLst>
            </p:cNvPr>
            <p:cNvSpPr/>
            <p:nvPr/>
          </p:nvSpPr>
          <p:spPr>
            <a:xfrm>
              <a:off x="8860058" y="5655719"/>
              <a:ext cx="275642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古在由秀根数（书 </a:t>
              </a: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P99-100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2D1FD7-5232-1E12-8D6B-3B15CF259B1F}"/>
                </a:ext>
              </a:extLst>
            </p:cNvPr>
            <p:cNvSpPr/>
            <p:nvPr/>
          </p:nvSpPr>
          <p:spPr>
            <a:xfrm>
              <a:off x="8493858" y="2237982"/>
              <a:ext cx="3122629" cy="3716947"/>
            </a:xfrm>
            <a:prstGeom prst="rect">
              <a:avLst/>
            </a:prstGeom>
            <a:noFill/>
            <a:ln w="19050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形 8" descr="困惑的脸轮廓 纯色填充">
            <a:extLst>
              <a:ext uri="{FF2B5EF4-FFF2-40B4-BE49-F238E27FC236}">
                <a16:creationId xmlns:a16="http://schemas.microsoft.com/office/drawing/2014/main" id="{5257DD18-E327-6DC6-E284-89AB9F374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69EF282-B42F-552A-2D7C-5D7D633C53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9998" y="3617361"/>
            <a:ext cx="3929105" cy="2664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C2EEAC3-8768-AF94-6628-70E0827832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9998" y="900466"/>
            <a:ext cx="3963220" cy="2664000"/>
          </a:xfrm>
          <a:prstGeom prst="rect">
            <a:avLst/>
          </a:prstGeom>
        </p:spPr>
      </p:pic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9666ADD-3D7A-E545-7A1C-663E677603BE}"/>
              </a:ext>
            </a:extLst>
          </p:cNvPr>
          <p:cNvCxnSpPr>
            <a:cxnSpLocks/>
          </p:cNvCxnSpPr>
          <p:nvPr/>
        </p:nvCxnSpPr>
        <p:spPr>
          <a:xfrm flipV="1">
            <a:off x="4944533" y="2566066"/>
            <a:ext cx="2678675" cy="614770"/>
          </a:xfrm>
          <a:prstGeom prst="straightConnector1">
            <a:avLst/>
          </a:prstGeom>
          <a:ln w="38100">
            <a:solidFill>
              <a:srgbClr val="061E37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35B5B014-E0F4-304F-C94D-2CC00D7003D0}"/>
              </a:ext>
            </a:extLst>
          </p:cNvPr>
          <p:cNvCxnSpPr>
            <a:cxnSpLocks/>
          </p:cNvCxnSpPr>
          <p:nvPr/>
        </p:nvCxnSpPr>
        <p:spPr>
          <a:xfrm flipV="1">
            <a:off x="4944533" y="5282902"/>
            <a:ext cx="2678675" cy="741827"/>
          </a:xfrm>
          <a:prstGeom prst="straightConnector1">
            <a:avLst/>
          </a:prstGeom>
          <a:ln w="38100">
            <a:solidFill>
              <a:srgbClr val="061E37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541EFA50-CBC2-9E0C-F1D5-161A83DCBC1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4469" t="77506" r="21051" b="6370"/>
          <a:stretch/>
        </p:blipFill>
        <p:spPr>
          <a:xfrm>
            <a:off x="285680" y="3564466"/>
            <a:ext cx="2963333" cy="1853902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2F1DE21A-A515-CB94-F27F-39A93BFACC5F}"/>
              </a:ext>
            </a:extLst>
          </p:cNvPr>
          <p:cNvSpPr/>
          <p:nvPr/>
        </p:nvSpPr>
        <p:spPr>
          <a:xfrm>
            <a:off x="7633245" y="6294302"/>
            <a:ext cx="42767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（可自行下载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TLE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验证）</a:t>
            </a:r>
          </a:p>
        </p:txBody>
      </p:sp>
    </p:spTree>
    <p:extLst>
      <p:ext uri="{BB962C8B-B14F-4D97-AF65-F5344CB8AC3E}">
        <p14:creationId xmlns:p14="http://schemas.microsoft.com/office/powerpoint/2010/main" val="2735695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700594" cy="6016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SGP4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模型的坐标系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对于分析法的坐标系选择：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历元平赤道：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岁差章动导致地球赤道面在空间摆动，引起地球引力场位函数的变化（坐标系附加摄动）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瞬时真赤道：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地球引力场位函数基本不变，但运动坐标系需增加一项惯性力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TEME (True Equator Mean Equinox) 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轨道坐标系 </a:t>
            </a:r>
            <a:r>
              <a:rPr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混合坐标系</a:t>
            </a:r>
            <a:endParaRPr lang="en-US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轨道计算：更接近惯性系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引力场计算：更接近轨道计算时刻赤道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历元平春分点：赤经岁差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μ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+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赤经章动 </a:t>
            </a:r>
            <a:r>
              <a:rPr lang="en-US" altLang="zh-CN" sz="24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Δ</a:t>
            </a:r>
            <a:r>
              <a:rPr lang="en-US" altLang="zh-CN" sz="2400" b="1" i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μ</a:t>
            </a:r>
            <a:endParaRPr lang="en-US" altLang="zh-CN" sz="2400" b="1" i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瞬时平春分点：赤经章动 </a:t>
            </a:r>
            <a:r>
              <a:rPr lang="en-US" altLang="zh-CN" sz="24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Δ</a:t>
            </a:r>
            <a:r>
              <a:rPr lang="en-US" altLang="zh-CN" sz="2400" b="1" i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μ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SGP4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lvl="1">
              <a:lnSpc>
                <a:spcPct val="150000"/>
              </a:lnSpc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EE89516-E816-AEED-D08A-8C871CD67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411" y="4271398"/>
            <a:ext cx="4162804" cy="20257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0758A68-5DF9-0D7B-B7A9-7EF4BA71E82E}"/>
              </a:ext>
            </a:extLst>
          </p:cNvPr>
          <p:cNvSpPr/>
          <p:nvPr/>
        </p:nvSpPr>
        <p:spPr>
          <a:xfrm>
            <a:off x="2379441" y="4821328"/>
            <a:ext cx="37143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现在看来：完全没必要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9540E7D-CB1B-B341-AA52-AC5C6629DE5C}"/>
              </a:ext>
            </a:extLst>
          </p:cNvPr>
          <p:cNvSpPr/>
          <p:nvPr/>
        </p:nvSpPr>
        <p:spPr>
          <a:xfrm>
            <a:off x="10335390" y="5284285"/>
            <a:ext cx="555171" cy="20245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E2EC6527-60C9-C5C3-2741-71DADF748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37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3927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SGP4-XP (</a:t>
            </a:r>
            <a:r>
              <a:rPr lang="en-US" altLang="zh-CN" sz="28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eXtended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Perturbations)</a:t>
            </a: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2"/>
              </a:rPr>
              <a:t>amostech.com/TechnicalPapers/2022/Astrodynamics/Payne_2.pdf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更精确的日月引力模型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更通用的地球非球形摄动共振效应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针对高面值比卫星的光压模型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地月轨道改进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LEO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更精确的引力场和大气模型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73A6A69-8273-CE58-1E84-CAB310DD8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1178" y="3967700"/>
            <a:ext cx="8766834" cy="2698821"/>
          </a:xfrm>
          <a:prstGeom prst="rect">
            <a:avLst/>
          </a:prstGeom>
        </p:spPr>
      </p:pic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714620E0-2F21-6363-74BC-543EE109A7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90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Python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包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（个人推荐）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NOTE: There are over 154 million ELSETs in the database. You are strongly advised to limit your API queries by OBJECT_NUMBER / NORAD_CAT_ID AND an epoch range 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such as 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"&gt;now-30" 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to avoid "Query range out of bounds" errors.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255629-E2F2-2646-D69B-865C3505EFE8}"/>
              </a:ext>
            </a:extLst>
          </p:cNvPr>
          <p:cNvSpPr txBox="1"/>
          <p:nvPr/>
        </p:nvSpPr>
        <p:spPr>
          <a:xfrm>
            <a:off x="2862108" y="862437"/>
            <a:ext cx="9094900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altLang="zh-CN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spacetrack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 = spacetrack.SpaceTrackClient(identity=‘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******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 password=‘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******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ELSETs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_1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st.gp(iter_lines=True, epoch='&gt;now-30',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period=spacetrack.operators.inclusive_range(128, 10000), format='tle')</a:t>
            </a: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ELSETs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_2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st.gp(iter_lines=False, epoch='&gt;now-30',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period=spacetrack.operators.inclusive_range(128, 10000))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pypi.org/project/spacetrack/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D763C46-C7C2-9D2E-9FA6-B9AC6D9DE9B1}"/>
              </a:ext>
            </a:extLst>
          </p:cNvPr>
          <p:cNvSpPr txBox="1"/>
          <p:nvPr/>
        </p:nvSpPr>
        <p:spPr>
          <a:xfrm>
            <a:off x="2862107" y="2943165"/>
            <a:ext cx="9094900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astropy.time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Time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sgp4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.api import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Satrec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SatrecArray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SGP4_ERRORS</a:t>
            </a: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satellite = 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SatrecArray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([Satrec.twoline2rv(tle1,tle2) for tle1,tle2 in zip(</a:t>
            </a:r>
            <a:r>
              <a:rPr lang="en-GB" altLang="zh-CN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tles1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GB" altLang="zh-CN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tles2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)]) </a:t>
            </a: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tjd1 = Time(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t_all_sats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).jd1</a:t>
            </a:r>
          </a:p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tjd2 = Time(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t_all_sats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).jd2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error_code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sat_r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sat_v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satellite.sgp4(tjd1, tjd2)  # in km and km/s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teme_p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coordinates.CartesianRepresentation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sat_r.T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*u.km)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sats_teme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coordinates.SkyCoord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teme_p,frame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'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obstime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t_all_sats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.reshape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(-1,1) )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sats_itrs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sats_teme.transform_to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coordinates.ITRS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obstime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zh-CN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t_all_sats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.reshape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(-1,1)) )</a:t>
            </a:r>
          </a:p>
          <a:p>
            <a:pPr algn="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pypi.org/project/sgp4/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A729B43-CFEC-D09A-5F43-73CAB5E903C3}"/>
              </a:ext>
            </a:extLst>
          </p:cNvPr>
          <p:cNvSpPr/>
          <p:nvPr/>
        </p:nvSpPr>
        <p:spPr>
          <a:xfrm>
            <a:off x="10165493" y="4520281"/>
            <a:ext cx="1455522" cy="307777"/>
          </a:xfrm>
          <a:prstGeom prst="rect">
            <a:avLst/>
          </a:prstGeom>
          <a:ln w="12700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numpy.array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F845B10-316F-CE7C-A63F-679B6BC1EA70}"/>
              </a:ext>
            </a:extLst>
          </p:cNvPr>
          <p:cNvSpPr/>
          <p:nvPr/>
        </p:nvSpPr>
        <p:spPr>
          <a:xfrm>
            <a:off x="9431131" y="3251336"/>
            <a:ext cx="1012434" cy="307777"/>
          </a:xfrm>
          <a:prstGeom prst="rect">
            <a:avLst/>
          </a:prstGeom>
          <a:ln w="12700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 × 2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297A3EC-4AD7-0123-63CA-8B008F118618}"/>
              </a:ext>
            </a:extLst>
          </p:cNvPr>
          <p:cNvSpPr/>
          <p:nvPr/>
        </p:nvSpPr>
        <p:spPr>
          <a:xfrm>
            <a:off x="5798966" y="3906417"/>
            <a:ext cx="3386223" cy="307777"/>
          </a:xfrm>
          <a:prstGeom prst="rect">
            <a:avLst/>
          </a:prstGeom>
          <a:ln w="12700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批量处理，如是单目标不需要这个函数</a:t>
            </a:r>
            <a:endParaRPr 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66777B0-4156-859A-2372-F53005B5A7DC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5008605" y="3761241"/>
            <a:ext cx="790361" cy="299065"/>
          </a:xfrm>
          <a:prstGeom prst="straightConnector1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9F9EE4B9-25D8-43DF-B7C2-7C3AEDCC0BF9}"/>
              </a:ext>
            </a:extLst>
          </p:cNvPr>
          <p:cNvCxnSpPr>
            <a:cxnSpLocks/>
          </p:cNvCxnSpPr>
          <p:nvPr/>
        </p:nvCxnSpPr>
        <p:spPr>
          <a:xfrm flipH="1">
            <a:off x="9761838" y="4690036"/>
            <a:ext cx="382824" cy="269142"/>
          </a:xfrm>
          <a:prstGeom prst="straightConnector1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形 19" descr="紧张的脸轮廓 纯色填充">
            <a:extLst>
              <a:ext uri="{FF2B5EF4-FFF2-40B4-BE49-F238E27FC236}">
                <a16:creationId xmlns:a16="http://schemas.microsoft.com/office/drawing/2014/main" id="{261B9EEC-2A4D-0AB6-B161-9B57AC37C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317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842263" y="3073305"/>
            <a:ext cx="6044768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我们自己的编目数据展示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EF4B07D5-43C4-9537-768F-CF057C364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29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648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目标轨道识别（</a:t>
            </a:r>
            <a:r>
              <a:rPr lang="en-GB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Catalogue-Observation Association, COA</a:t>
            </a:r>
            <a:r>
              <a:rPr lang="zh-CN" altLang="en-GB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归算到同一时间，比对该数据是否符合某个目标的轨道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基于初轨根数比对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轨道面接近、轨道内平运动时间间隔一致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初轨精度会明显影响判定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基于根数试探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马氏距离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465B56F6-DC9C-DC38-0FD4-38E6736DC6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3917777"/>
              </p:ext>
            </p:extLst>
          </p:nvPr>
        </p:nvGraphicFramePr>
        <p:xfrm>
          <a:off x="3303373" y="1849833"/>
          <a:ext cx="148907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745200" imgH="207360" progId="Equation.AxMath">
                  <p:embed/>
                </p:oleObj>
              </mc:Choice>
              <mc:Fallback>
                <p:oleObj name="AxMath" r:id="rId2" imgW="745200" imgH="207360" progId="Equation.AxMath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97B6C796-8C2A-CF71-F00C-67885AB6B6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03373" y="1849833"/>
                        <a:ext cx="148907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28D010F5-D583-B665-8851-35187B4BE079}"/>
              </a:ext>
            </a:extLst>
          </p:cNvPr>
          <p:cNvSpPr/>
          <p:nvPr/>
        </p:nvSpPr>
        <p:spPr>
          <a:xfrm>
            <a:off x="1643288" y="1804094"/>
            <a:ext cx="16600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观测数据</a:t>
            </a:r>
            <a:endParaRPr lang="zh-CN" altLang="en-US" sz="2400" b="1" i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C677622-013E-A304-0F76-4545E42F32F3}"/>
              </a:ext>
            </a:extLst>
          </p:cNvPr>
          <p:cNvSpPr/>
          <p:nvPr/>
        </p:nvSpPr>
        <p:spPr>
          <a:xfrm>
            <a:off x="6752825" y="1807751"/>
            <a:ext cx="22386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目标轨道集合</a:t>
            </a:r>
            <a:endParaRPr lang="zh-CN" altLang="en-US" sz="2400" b="1" i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9F6865EF-5699-C7D6-9B14-490766CB4F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1399859"/>
              </p:ext>
            </p:extLst>
          </p:nvPr>
        </p:nvGraphicFramePr>
        <p:xfrm>
          <a:off x="8902947" y="1853491"/>
          <a:ext cx="157162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786600" imgH="207360" progId="Equation.AxMath">
                  <p:embed/>
                </p:oleObj>
              </mc:Choice>
              <mc:Fallback>
                <p:oleObj name="AxMath" r:id="rId4" imgW="786600" imgH="20736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69825154-50BD-764D-10EC-C038801ABC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902947" y="1853491"/>
                        <a:ext cx="157162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C8DCCA77-B596-9208-03C6-7FC99DC11B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3472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07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67C03ADD-F9FC-6576-E5DD-3FB616728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5672" y="3975601"/>
            <a:ext cx="2324464" cy="222038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16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目标轨道识别方法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-1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：基于根数试探（吴连大方法）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轨道初筛：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轨道外推：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坐标转换：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线性拟合：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判定准则：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3B139ED-4EF9-BEB9-D055-F0C9B359C1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377898"/>
              </p:ext>
            </p:extLst>
          </p:nvPr>
        </p:nvGraphicFramePr>
        <p:xfrm>
          <a:off x="5026117" y="4105470"/>
          <a:ext cx="3832225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915560" imgH="394560" progId="Equation.AxMath">
                  <p:embed/>
                </p:oleObj>
              </mc:Choice>
              <mc:Fallback>
                <p:oleObj name="AxMath" r:id="rId3" imgW="1915560" imgH="3945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28320628-FF6C-1F3F-3F1D-41FCF83103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26117" y="4105470"/>
                        <a:ext cx="3832225" cy="790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97B6C796-8C2A-CF71-F00C-67885AB6B6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6531293"/>
              </p:ext>
            </p:extLst>
          </p:nvPr>
        </p:nvGraphicFramePr>
        <p:xfrm>
          <a:off x="3029742" y="1803734"/>
          <a:ext cx="427672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2137680" imgH="207360" progId="Equation.AxMath">
                  <p:embed/>
                </p:oleObj>
              </mc:Choice>
              <mc:Fallback>
                <p:oleObj name="AxMath" r:id="rId5" imgW="2137680" imgH="2073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13B4148-C9B4-AFDE-B6F4-998A1BD04D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29742" y="1803734"/>
                        <a:ext cx="427672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103BD8DE-949A-D219-BCE4-0A2215A16418}"/>
              </a:ext>
            </a:extLst>
          </p:cNvPr>
          <p:cNvSpPr/>
          <p:nvPr/>
        </p:nvSpPr>
        <p:spPr>
          <a:xfrm>
            <a:off x="1680935" y="1761283"/>
            <a:ext cx="1346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观测量</a:t>
            </a:r>
            <a:endParaRPr lang="zh-CN" altLang="en-US" sz="24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69825154-50BD-764D-10EC-C038801ABC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0645672"/>
              </p:ext>
            </p:extLst>
          </p:nvPr>
        </p:nvGraphicFramePr>
        <p:xfrm>
          <a:off x="9646227" y="1798936"/>
          <a:ext cx="78422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391680" imgH="199800" progId="Equation.AxMath">
                  <p:embed/>
                </p:oleObj>
              </mc:Choice>
              <mc:Fallback>
                <p:oleObj name="AxMath" r:id="rId7" imgW="391680" imgH="199800" progId="Equation.AxMath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1AE83BD8-426E-8BE1-BAFC-1FC112B3AA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646227" y="1798936"/>
                        <a:ext cx="78422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5D16319C-B3A7-F2F8-2298-D3D1272E4807}"/>
              </a:ext>
            </a:extLst>
          </p:cNvPr>
          <p:cNvSpPr/>
          <p:nvPr/>
        </p:nvSpPr>
        <p:spPr>
          <a:xfrm>
            <a:off x="7831240" y="1737321"/>
            <a:ext cx="20176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</a:t>
            </a:r>
            <a:endParaRPr lang="zh-CN" altLang="en-US" sz="24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D753A7CD-EA91-0D84-009E-808D911784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4321466"/>
              </p:ext>
            </p:extLst>
          </p:nvPr>
        </p:nvGraphicFramePr>
        <p:xfrm>
          <a:off x="2825020" y="2425700"/>
          <a:ext cx="201612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008360" imgH="189000" progId="Equation.AxMath">
                  <p:embed/>
                </p:oleObj>
              </mc:Choice>
              <mc:Fallback>
                <p:oleObj name="AxMath" r:id="rId9" imgW="1008360" imgH="189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825020" y="2425700"/>
                        <a:ext cx="201612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>
            <a:extLst>
              <a:ext uri="{FF2B5EF4-FFF2-40B4-BE49-F238E27FC236}">
                <a16:creationId xmlns:a16="http://schemas.microsoft.com/office/drawing/2014/main" id="{F4E0AD9A-10C1-5E70-4B05-18657AB58197}"/>
              </a:ext>
            </a:extLst>
          </p:cNvPr>
          <p:cNvSpPr/>
          <p:nvPr/>
        </p:nvSpPr>
        <p:spPr>
          <a:xfrm>
            <a:off x="4549775" y="2387400"/>
            <a:ext cx="42767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（初轨轨道面精度较高；可省略）</a:t>
            </a: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89758C69-53AF-B0CF-C650-1F9EEFC528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872004"/>
              </p:ext>
            </p:extLst>
          </p:nvPr>
        </p:nvGraphicFramePr>
        <p:xfrm>
          <a:off x="2855913" y="2960130"/>
          <a:ext cx="40703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2034720" imgH="199800" progId="Equation.AxMath">
                  <p:embed/>
                </p:oleObj>
              </mc:Choice>
              <mc:Fallback>
                <p:oleObj name="AxMath" r:id="rId11" imgW="203472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55913" y="2960130"/>
                        <a:ext cx="407035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D9694607-88A4-C122-0538-FAE48FC693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7176707"/>
              </p:ext>
            </p:extLst>
          </p:nvPr>
        </p:nvGraphicFramePr>
        <p:xfrm>
          <a:off x="2855913" y="3532800"/>
          <a:ext cx="375920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1879560" imgH="199800" progId="Equation.AxMath">
                  <p:embed/>
                </p:oleObj>
              </mc:Choice>
              <mc:Fallback>
                <p:oleObj name="AxMath" r:id="rId13" imgW="187956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855913" y="3532800"/>
                        <a:ext cx="375920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>
            <a:extLst>
              <a:ext uri="{FF2B5EF4-FFF2-40B4-BE49-F238E27FC236}">
                <a16:creationId xmlns:a16="http://schemas.microsoft.com/office/drawing/2014/main" id="{D42D0C50-2487-6CCA-A27E-6D39BB9510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530412"/>
              </p:ext>
            </p:extLst>
          </p:nvPr>
        </p:nvGraphicFramePr>
        <p:xfrm>
          <a:off x="1565336" y="4274163"/>
          <a:ext cx="29241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462320" imgH="199800" progId="Equation.AxMath">
                  <p:embed/>
                </p:oleObj>
              </mc:Choice>
              <mc:Fallback>
                <p:oleObj name="AxMath" r:id="rId15" imgW="146232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65336" y="4274163"/>
                        <a:ext cx="29241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80CCF68C-CE59-ECED-DFCA-DA6017CB5D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7892484"/>
              </p:ext>
            </p:extLst>
          </p:nvPr>
        </p:nvGraphicFramePr>
        <p:xfrm>
          <a:off x="2812883" y="4846196"/>
          <a:ext cx="2543175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7" imgW="1271520" imgH="394560" progId="Equation.AxMath">
                  <p:embed/>
                </p:oleObj>
              </mc:Choice>
              <mc:Fallback>
                <p:oleObj name="AxMath" r:id="rId17" imgW="1271520" imgH="3945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3B139ED-4EF9-BEB9-D055-F0C9B359C1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812883" y="4846196"/>
                        <a:ext cx="2543175" cy="790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>
            <a:extLst>
              <a:ext uri="{FF2B5EF4-FFF2-40B4-BE49-F238E27FC236}">
                <a16:creationId xmlns:a16="http://schemas.microsoft.com/office/drawing/2014/main" id="{C3646706-40DA-4C32-3C0C-1CDFB3EDFA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7745598"/>
              </p:ext>
            </p:extLst>
          </p:nvPr>
        </p:nvGraphicFramePr>
        <p:xfrm>
          <a:off x="2827338" y="5724428"/>
          <a:ext cx="48799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9" imgW="2440080" imgH="199800" progId="Equation.AxMath">
                  <p:embed/>
                </p:oleObj>
              </mc:Choice>
              <mc:Fallback>
                <p:oleObj name="AxMath" r:id="rId19" imgW="244008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827338" y="5724428"/>
                        <a:ext cx="48799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矩形 28">
            <a:extLst>
              <a:ext uri="{FF2B5EF4-FFF2-40B4-BE49-F238E27FC236}">
                <a16:creationId xmlns:a16="http://schemas.microsoft.com/office/drawing/2014/main" id="{A8E48A7E-4620-1255-9F49-2572AF362DFF}"/>
              </a:ext>
            </a:extLst>
          </p:cNvPr>
          <p:cNvSpPr/>
          <p:nvPr/>
        </p:nvSpPr>
        <p:spPr>
          <a:xfrm>
            <a:off x="1777999" y="6171966"/>
            <a:ext cx="86315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总体思路：假定观测到的是这个目标，用该目标的根数试探</a:t>
            </a:r>
          </a:p>
        </p:txBody>
      </p:sp>
      <p:sp>
        <p:nvSpPr>
          <p:cNvPr id="35" name="箭头: 右 34">
            <a:extLst>
              <a:ext uri="{FF2B5EF4-FFF2-40B4-BE49-F238E27FC236}">
                <a16:creationId xmlns:a16="http://schemas.microsoft.com/office/drawing/2014/main" id="{490AF1A8-4350-EE16-2FA3-7AE1A80BC324}"/>
              </a:ext>
            </a:extLst>
          </p:cNvPr>
          <p:cNvSpPr/>
          <p:nvPr/>
        </p:nvSpPr>
        <p:spPr>
          <a:xfrm>
            <a:off x="1107563" y="4337626"/>
            <a:ext cx="378940" cy="2731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998D21BC-AFB8-54EA-1BE5-B5DDF9184474}"/>
              </a:ext>
            </a:extLst>
          </p:cNvPr>
          <p:cNvSpPr/>
          <p:nvPr/>
        </p:nvSpPr>
        <p:spPr>
          <a:xfrm>
            <a:off x="4568344" y="4337625"/>
            <a:ext cx="378940" cy="2731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68F5A148-2D6E-FD63-E998-1FF3A7190988}"/>
              </a:ext>
            </a:extLst>
          </p:cNvPr>
          <p:cNvGrpSpPr/>
          <p:nvPr/>
        </p:nvGrpSpPr>
        <p:grpSpPr>
          <a:xfrm>
            <a:off x="8707928" y="2332331"/>
            <a:ext cx="2660822" cy="1524412"/>
            <a:chOff x="8674443" y="2319040"/>
            <a:chExt cx="2660822" cy="1524412"/>
          </a:xfrm>
        </p:grpSpPr>
        <p:graphicFrame>
          <p:nvGraphicFramePr>
            <p:cNvPr id="19" name="对象 18">
              <a:extLst>
                <a:ext uri="{FF2B5EF4-FFF2-40B4-BE49-F238E27FC236}">
                  <a16:creationId xmlns:a16="http://schemas.microsoft.com/office/drawing/2014/main" id="{253E9DBA-6C3C-B44E-BA4D-3210A0DC342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88920305"/>
                </p:ext>
              </p:extLst>
            </p:nvPr>
          </p:nvGraphicFramePr>
          <p:xfrm>
            <a:off x="8751001" y="2319040"/>
            <a:ext cx="2495550" cy="11080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21" imgW="1248120" imgH="554400" progId="Equation.AxMath">
                    <p:embed/>
                  </p:oleObj>
                </mc:Choice>
                <mc:Fallback>
                  <p:oleObj name="AxMath" r:id="rId21" imgW="1248120" imgH="55440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8751001" y="2319040"/>
                          <a:ext cx="2495550" cy="11080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1144686-7ED6-6D51-BD17-E1BE3D055A46}"/>
                </a:ext>
              </a:extLst>
            </p:cNvPr>
            <p:cNvSpPr/>
            <p:nvPr/>
          </p:nvSpPr>
          <p:spPr>
            <a:xfrm>
              <a:off x="8932169" y="3320232"/>
              <a:ext cx="1095683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由目标轨道得到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F65D35-1ADD-4056-C76A-19086BA736BE}"/>
                </a:ext>
              </a:extLst>
            </p:cNvPr>
            <p:cNvSpPr/>
            <p:nvPr/>
          </p:nvSpPr>
          <p:spPr>
            <a:xfrm>
              <a:off x="10090331" y="3318675"/>
              <a:ext cx="92184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由观测量得到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6E418708-D994-7D26-B2F7-1C0F9B65ADF6}"/>
                </a:ext>
              </a:extLst>
            </p:cNvPr>
            <p:cNvSpPr/>
            <p:nvPr/>
          </p:nvSpPr>
          <p:spPr>
            <a:xfrm>
              <a:off x="8674443" y="2319040"/>
              <a:ext cx="2660822" cy="1524412"/>
            </a:xfrm>
            <a:prstGeom prst="rect">
              <a:avLst/>
            </a:prstGeom>
            <a:noFill/>
            <a:ln w="19050"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E7998EBA-33BA-DF69-0BEF-6A51C6A66A59}"/>
              </a:ext>
            </a:extLst>
          </p:cNvPr>
          <p:cNvSpPr/>
          <p:nvPr/>
        </p:nvSpPr>
        <p:spPr>
          <a:xfrm>
            <a:off x="7470839" y="5718987"/>
            <a:ext cx="26608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GEO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目标容易失效）</a:t>
            </a:r>
          </a:p>
        </p:txBody>
      </p:sp>
      <p:pic>
        <p:nvPicPr>
          <p:cNvPr id="7" name="图形 6" descr="困惑的脸轮廓 纯色填充">
            <a:extLst>
              <a:ext uri="{FF2B5EF4-FFF2-40B4-BE49-F238E27FC236}">
                <a16:creationId xmlns:a16="http://schemas.microsoft.com/office/drawing/2014/main" id="{8273A7BA-4E86-82D3-9C45-9D08AAF7D6E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0" y="713472"/>
            <a:ext cx="571360" cy="57136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AA24A09-6F32-0CF9-A26E-F92C0EF3E16B}"/>
              </a:ext>
            </a:extLst>
          </p:cNvPr>
          <p:cNvSpPr/>
          <p:nvPr/>
        </p:nvSpPr>
        <p:spPr>
          <a:xfrm>
            <a:off x="6873326" y="2998006"/>
            <a:ext cx="9218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地心距</a:t>
            </a:r>
          </a:p>
        </p:txBody>
      </p:sp>
    </p:spTree>
    <p:extLst>
      <p:ext uri="{BB962C8B-B14F-4D97-AF65-F5344CB8AC3E}">
        <p14:creationId xmlns:p14="http://schemas.microsoft.com/office/powerpoint/2010/main" val="3010451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9" grpId="0"/>
      <p:bldP spid="35" grpId="0" animBg="1"/>
      <p:bldP spid="36" grpId="0" animBg="1"/>
      <p:bldP spid="43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407986" y="1052513"/>
                <a:ext cx="8703063" cy="448347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8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轨道识别</a:t>
                </a:r>
                <a:r>
                  <a:rPr lang="en-US" altLang="zh-CN" sz="28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-2</a:t>
                </a:r>
                <a:r>
                  <a:rPr lang="zh-CN" altLang="en-US" sz="28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：基于</a:t>
                </a:r>
                <a:r>
                  <a:rPr lang="zh-CN" altLang="en-US" sz="28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马氏距离（</a:t>
                </a:r>
                <a:r>
                  <a:rPr lang="en-US" altLang="zh-CN" sz="2800" b="1" dirty="0" err="1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Mahalanobis</a:t>
                </a:r>
                <a:r>
                  <a:rPr lang="en-US" altLang="zh-CN" sz="28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Distance</a:t>
                </a:r>
                <a:r>
                  <a:rPr lang="en-US" altLang="zh-CN" sz="28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)</a:t>
                </a:r>
                <a:endParaRPr lang="zh-CN" altLang="en-US" sz="28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20000"/>
                  </a:lnSpc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标度 </a:t>
                </a:r>
                <a:r>
                  <a:rPr lang="en-US" altLang="zh-CN" sz="2400" i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n</a:t>
                </a: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维数据点与分布、数据点与数据点之间的“相似性”，利用协方差消除不同类型数据点的尺度信息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数据点与正态分布   </a:t>
                </a:r>
                <a:r>
                  <a:rPr lang="en-US" altLang="zh-CN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      </a:t>
                </a: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的距离：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sz="2400" b="1" dirty="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数据点与数据点的距离：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sz="2400" b="1" dirty="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                   </m:t>
                    </m:r>
                  </m:oMath>
                </a14:m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，可根据</a:t>
                </a:r>
                <a:r>
                  <a:rPr lang="en-US" altLang="zh-CN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     </a:t>
                </a:r>
                <a:r>
                  <a:rPr lang="zh-CN" altLang="en-US" sz="24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分布的置信度设置合适的门限 </a:t>
                </a:r>
                <a:r>
                  <a:rPr lang="en-US" altLang="zh-CN" sz="2400" i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D</a:t>
                </a:r>
                <a:endParaRPr lang="zh-CN" altLang="en-US" sz="2400" i="1" dirty="0">
                  <a:solidFill>
                    <a:schemeClr val="tx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986" y="1052513"/>
                <a:ext cx="8703063" cy="4483471"/>
              </a:xfrm>
              <a:prstGeom prst="rect">
                <a:avLst/>
              </a:prstGeom>
              <a:blipFill>
                <a:blip r:embed="rId2"/>
                <a:stretch>
                  <a:fillRect l="-1261" r="-910" b="-23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2995C2D4-30A4-EC17-D6F2-D222F3CEDB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4668710"/>
              </p:ext>
            </p:extLst>
          </p:nvPr>
        </p:nvGraphicFramePr>
        <p:xfrm>
          <a:off x="1337396" y="5105639"/>
          <a:ext cx="126047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629640" imgH="196920" progId="Equation.AxMath">
                  <p:embed/>
                </p:oleObj>
              </mc:Choice>
              <mc:Fallback>
                <p:oleObj name="AxMath" r:id="rId3" imgW="629640" imgH="19692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2995C2D4-30A4-EC17-D6F2-D222F3CEDB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7396" y="5105639"/>
                        <a:ext cx="126047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8" descr="A diagram of a cell&#10;&#10;Description automatically generated with medium confidence">
            <a:extLst>
              <a:ext uri="{FF2B5EF4-FFF2-40B4-BE49-F238E27FC236}">
                <a16:creationId xmlns:a16="http://schemas.microsoft.com/office/drawing/2014/main" id="{61FB3A7E-4DBB-2D71-C761-F1012CA736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654" r="50830" b="11030"/>
          <a:stretch/>
        </p:blipFill>
        <p:spPr>
          <a:xfrm>
            <a:off x="9289431" y="1323805"/>
            <a:ext cx="2916539" cy="2525010"/>
          </a:xfrm>
          <a:prstGeom prst="rect">
            <a:avLst/>
          </a:prstGeom>
        </p:spPr>
      </p:pic>
      <p:pic>
        <p:nvPicPr>
          <p:cNvPr id="6" name="Picture 9" descr="A diagram of a cell&#10;&#10;Description automatically generated with medium confidence">
            <a:extLst>
              <a:ext uri="{FF2B5EF4-FFF2-40B4-BE49-F238E27FC236}">
                <a16:creationId xmlns:a16="http://schemas.microsoft.com/office/drawing/2014/main" id="{9A9B157E-963C-55B2-3321-8B7C598971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216" t="12529" r="1614" b="11155"/>
          <a:stretch/>
        </p:blipFill>
        <p:spPr>
          <a:xfrm>
            <a:off x="9271017" y="3848815"/>
            <a:ext cx="2916538" cy="2525009"/>
          </a:xfrm>
          <a:prstGeom prst="rect">
            <a:avLst/>
          </a:prstGeom>
        </p:spPr>
      </p:pic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294F9E39-F15D-1855-2EA4-8CEF6B28E2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744605"/>
              </p:ext>
            </p:extLst>
          </p:nvPr>
        </p:nvGraphicFramePr>
        <p:xfrm>
          <a:off x="3135312" y="3429000"/>
          <a:ext cx="375920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879560" imgH="225720" progId="Equation.AxMath">
                  <p:embed/>
                </p:oleObj>
              </mc:Choice>
              <mc:Fallback>
                <p:oleObj name="AxMath" r:id="rId6" imgW="1879560" imgH="22572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E2CE863A-D923-D762-993F-295D19C0AB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35312" y="3429000"/>
                        <a:ext cx="3759200" cy="4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F4A8868F-5273-FBDA-D925-F284139EEC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4637134"/>
              </p:ext>
            </p:extLst>
          </p:nvPr>
        </p:nvGraphicFramePr>
        <p:xfrm>
          <a:off x="2691389" y="4464960"/>
          <a:ext cx="48133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2406960" imgH="228960" progId="Equation.AxMath">
                  <p:embed/>
                </p:oleObj>
              </mc:Choice>
              <mc:Fallback>
                <p:oleObj name="AxMath" r:id="rId8" imgW="2406960" imgH="22896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E2CE863A-D923-D762-993F-295D19C0AB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691389" y="4464960"/>
                        <a:ext cx="48133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6A79F5BE-6214-FD10-25A2-B81926C004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276873"/>
              </p:ext>
            </p:extLst>
          </p:nvPr>
        </p:nvGraphicFramePr>
        <p:xfrm>
          <a:off x="3854463" y="5092816"/>
          <a:ext cx="3302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64520" imgH="190800" progId="Equation.AxMath">
                  <p:embed/>
                </p:oleObj>
              </mc:Choice>
              <mc:Fallback>
                <p:oleObj name="AxMath" r:id="rId10" imgW="164520" imgH="190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2995C2D4-30A4-EC17-D6F2-D222F3CEDB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854463" y="5092816"/>
                        <a:ext cx="3302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6C7AB765-75B0-4D92-44F9-F1A0B5DD7E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5968838"/>
              </p:ext>
            </p:extLst>
          </p:nvPr>
        </p:nvGraphicFramePr>
        <p:xfrm>
          <a:off x="3774354" y="2905421"/>
          <a:ext cx="6985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348480" imgH="196920" progId="Equation.AxMath">
                  <p:embed/>
                </p:oleObj>
              </mc:Choice>
              <mc:Fallback>
                <p:oleObj name="AxMath" r:id="rId12" imgW="348480" imgH="196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774354" y="2905421"/>
                        <a:ext cx="6985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图形 10" descr="困惑的脸轮廓 纯色填充">
            <a:extLst>
              <a:ext uri="{FF2B5EF4-FFF2-40B4-BE49-F238E27FC236}">
                <a16:creationId xmlns:a16="http://schemas.microsoft.com/office/drawing/2014/main" id="{9FF84D9E-ADE1-E0D1-443E-6BD14D30F92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0" y="713472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06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276649" y="2093177"/>
            <a:ext cx="4636979" cy="2959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编目概念和基本流程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空间目标编目数据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轨道识别和弧段关联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空间碎片环境模型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3883279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381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光学航迹属性（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Optical </a:t>
            </a:r>
            <a:r>
              <a:rPr lang="en-US" altLang="zh-CN" sz="24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Attributables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马氏距离：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判定准则：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𝐷</a:t>
            </a:r>
            <a:r>
              <a:rPr lang="zh-CN" altLang="en-US" sz="2400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𝑀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𝐷</a:t>
            </a: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796F5B53-948C-F4D9-011A-2F3B005F42DC}"/>
              </a:ext>
            </a:extLst>
          </p:cNvPr>
          <p:cNvSpPr txBox="1"/>
          <p:nvPr/>
        </p:nvSpPr>
        <p:spPr>
          <a:xfrm>
            <a:off x="8268155" y="1220759"/>
            <a:ext cx="1136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协方差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AA7E014A-2A2A-CE78-90FA-8AA8DF432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654892"/>
              </p:ext>
            </p:extLst>
          </p:nvPr>
        </p:nvGraphicFramePr>
        <p:xfrm>
          <a:off x="6449217" y="1186852"/>
          <a:ext cx="171450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857160" imgH="264600" progId="Equation.AxMath">
                  <p:embed/>
                </p:oleObj>
              </mc:Choice>
              <mc:Fallback>
                <p:oleObj name="AxMath" r:id="rId2" imgW="857160" imgH="2646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49217" y="1186852"/>
                        <a:ext cx="171450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395BF803-95FE-D458-807A-FA9FD9DA37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534551"/>
              </p:ext>
            </p:extLst>
          </p:nvPr>
        </p:nvGraphicFramePr>
        <p:xfrm>
          <a:off x="9260445" y="1251147"/>
          <a:ext cx="5588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79720" imgH="190800" progId="Equation.AxMath">
                  <p:embed/>
                </p:oleObj>
              </mc:Choice>
              <mc:Fallback>
                <p:oleObj name="AxMath" r:id="rId4" imgW="279720" imgH="190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60445" y="1251147"/>
                        <a:ext cx="5588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939D48DE-7B2D-3AFC-75F5-D09AE43063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4778429"/>
              </p:ext>
            </p:extLst>
          </p:nvPr>
        </p:nvGraphicFramePr>
        <p:xfrm>
          <a:off x="3028920" y="2348142"/>
          <a:ext cx="2238375" cy="84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119600" imgH="423360" progId="Equation.AxMath">
                  <p:embed/>
                </p:oleObj>
              </mc:Choice>
              <mc:Fallback>
                <p:oleObj name="AxMath" r:id="rId6" imgW="1119600" imgH="423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28920" y="2348142"/>
                        <a:ext cx="2238375" cy="847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E2CE863A-D923-D762-993F-295D19C0AB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452205"/>
              </p:ext>
            </p:extLst>
          </p:nvPr>
        </p:nvGraphicFramePr>
        <p:xfrm>
          <a:off x="2829764" y="5395633"/>
          <a:ext cx="5940425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2969640" imgH="228960" progId="Equation.AxMath">
                  <p:embed/>
                </p:oleObj>
              </mc:Choice>
              <mc:Fallback>
                <p:oleObj name="AxMath" r:id="rId8" imgW="2969640" imgH="2289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29764" y="5395633"/>
                        <a:ext cx="5940425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1BE4EC37-5C08-A0F3-A11B-018E8AEA62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5151873"/>
              </p:ext>
            </p:extLst>
          </p:nvPr>
        </p:nvGraphicFramePr>
        <p:xfrm>
          <a:off x="2500519" y="2507743"/>
          <a:ext cx="174626" cy="377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87840" imgH="189360" progId="Equation.AxMath">
                  <p:embed/>
                </p:oleObj>
              </mc:Choice>
              <mc:Fallback>
                <p:oleObj name="AxMath" r:id="rId10" imgW="87840" imgH="189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500519" y="2507743"/>
                        <a:ext cx="174626" cy="377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5" name="组合 24">
            <a:extLst>
              <a:ext uri="{FF2B5EF4-FFF2-40B4-BE49-F238E27FC236}">
                <a16:creationId xmlns:a16="http://schemas.microsoft.com/office/drawing/2014/main" id="{FC9804B0-17E6-2CA0-03E7-B1CC1E49437C}"/>
              </a:ext>
            </a:extLst>
          </p:cNvPr>
          <p:cNvGrpSpPr/>
          <p:nvPr/>
        </p:nvGrpSpPr>
        <p:grpSpPr>
          <a:xfrm>
            <a:off x="1271041" y="3820584"/>
            <a:ext cx="2847993" cy="431321"/>
            <a:chOff x="1691765" y="3875976"/>
            <a:chExt cx="2847993" cy="431321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A7D2E20F-C5C4-3341-5386-E44B116A4F8C}"/>
                </a:ext>
              </a:extLst>
            </p:cNvPr>
            <p:cNvSpPr/>
            <p:nvPr/>
          </p:nvSpPr>
          <p:spPr>
            <a:xfrm>
              <a:off x="1691765" y="3875976"/>
              <a:ext cx="284799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利用拟合残差估计</a:t>
              </a:r>
              <a:endParaRPr lang="zh-CN" altLang="en-US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24" name="对象 23">
              <a:extLst>
                <a:ext uri="{FF2B5EF4-FFF2-40B4-BE49-F238E27FC236}">
                  <a16:creationId xmlns:a16="http://schemas.microsoft.com/office/drawing/2014/main" id="{8B16BF91-366F-158A-5B5C-DF3160C2532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23761410"/>
                </p:ext>
              </p:extLst>
            </p:nvPr>
          </p:nvGraphicFramePr>
          <p:xfrm>
            <a:off x="4177716" y="3926297"/>
            <a:ext cx="349250" cy="381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12" imgW="174240" imgH="190800" progId="Equation.AxMath">
                    <p:embed/>
                  </p:oleObj>
                </mc:Choice>
                <mc:Fallback>
                  <p:oleObj name="AxMath" r:id="rId12" imgW="174240" imgH="190800" progId="Equation.AxMath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395BF803-95FE-D458-807A-FA9FD9DA37A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4177716" y="3926297"/>
                          <a:ext cx="349250" cy="381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1AE83BD8-426E-8BE1-BAFC-1FC112B3AA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2363850"/>
              </p:ext>
            </p:extLst>
          </p:nvPr>
        </p:nvGraphicFramePr>
        <p:xfrm>
          <a:off x="9707016" y="1805988"/>
          <a:ext cx="12350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618120" imgH="199800" progId="Equation.AxMath">
                  <p:embed/>
                </p:oleObj>
              </mc:Choice>
              <mc:Fallback>
                <p:oleObj name="AxMath" r:id="rId14" imgW="618120" imgH="199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EE7E5A79-2C69-6F41-4C55-8019FF38B5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707016" y="1805988"/>
                        <a:ext cx="12350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矩形 27">
            <a:extLst>
              <a:ext uri="{FF2B5EF4-FFF2-40B4-BE49-F238E27FC236}">
                <a16:creationId xmlns:a16="http://schemas.microsoft.com/office/drawing/2014/main" id="{3350FD91-F5C5-3C72-40E1-91FF4972076F}"/>
              </a:ext>
            </a:extLst>
          </p:cNvPr>
          <p:cNvSpPr/>
          <p:nvPr/>
        </p:nvSpPr>
        <p:spPr>
          <a:xfrm>
            <a:off x="7507709" y="1736275"/>
            <a:ext cx="22386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目标轨道分布</a:t>
            </a:r>
            <a:endParaRPr lang="zh-CN" altLang="en-US" sz="24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9" name="对象 28">
            <a:extLst>
              <a:ext uri="{FF2B5EF4-FFF2-40B4-BE49-F238E27FC236}">
                <a16:creationId xmlns:a16="http://schemas.microsoft.com/office/drawing/2014/main" id="{ED7C41EC-7F54-1C0A-A0FB-42FAE544BE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5146079"/>
              </p:ext>
            </p:extLst>
          </p:nvPr>
        </p:nvGraphicFramePr>
        <p:xfrm>
          <a:off x="9205207" y="2340296"/>
          <a:ext cx="138112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6" imgW="690840" imgH="196920" progId="Equation.AxMath">
                  <p:embed/>
                </p:oleObj>
              </mc:Choice>
              <mc:Fallback>
                <p:oleObj name="AxMath" r:id="rId16" imgW="690840" imgH="196920" progId="Equation.AxMath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59EF4F82-5DF8-1C85-4231-598DEF8662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9205207" y="2340296"/>
                        <a:ext cx="138112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矩形 29">
            <a:extLst>
              <a:ext uri="{FF2B5EF4-FFF2-40B4-BE49-F238E27FC236}">
                <a16:creationId xmlns:a16="http://schemas.microsoft.com/office/drawing/2014/main" id="{0BFD2A6E-D99F-62A2-9B1B-FA8F0B19C8F7}"/>
              </a:ext>
            </a:extLst>
          </p:cNvPr>
          <p:cNvSpPr/>
          <p:nvPr/>
        </p:nvSpPr>
        <p:spPr>
          <a:xfrm>
            <a:off x="7630027" y="2300539"/>
            <a:ext cx="17586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轨道外推</a:t>
            </a:r>
            <a:endParaRPr lang="zh-CN" altLang="en-US" sz="20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1" name="对象 30">
            <a:extLst>
              <a:ext uri="{FF2B5EF4-FFF2-40B4-BE49-F238E27FC236}">
                <a16:creationId xmlns:a16="http://schemas.microsoft.com/office/drawing/2014/main" id="{3B134775-B6A3-B426-CDF3-B35D2B4053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9854179"/>
              </p:ext>
            </p:extLst>
          </p:nvPr>
        </p:nvGraphicFramePr>
        <p:xfrm>
          <a:off x="9141407" y="2696656"/>
          <a:ext cx="2092325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8" imgW="1046880" imgH="376200" progId="Equation.AxMath">
                  <p:embed/>
                </p:oleObj>
              </mc:Choice>
              <mc:Fallback>
                <p:oleObj name="AxMath" r:id="rId18" imgW="1046880" imgH="37620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D0287EDF-078C-CF52-FB1C-D010668123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9141407" y="2696656"/>
                        <a:ext cx="2092325" cy="752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矩形 31">
            <a:extLst>
              <a:ext uri="{FF2B5EF4-FFF2-40B4-BE49-F238E27FC236}">
                <a16:creationId xmlns:a16="http://schemas.microsoft.com/office/drawing/2014/main" id="{FD174779-4F0B-B046-A120-CF618CAE7DCB}"/>
              </a:ext>
            </a:extLst>
          </p:cNvPr>
          <p:cNvSpPr/>
          <p:nvPr/>
        </p:nvSpPr>
        <p:spPr>
          <a:xfrm>
            <a:off x="9301830" y="3412984"/>
            <a:ext cx="17139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测量矩阵</a:t>
            </a:r>
          </a:p>
        </p:txBody>
      </p:sp>
      <p:graphicFrame>
        <p:nvGraphicFramePr>
          <p:cNvPr id="33" name="对象 32">
            <a:extLst>
              <a:ext uri="{FF2B5EF4-FFF2-40B4-BE49-F238E27FC236}">
                <a16:creationId xmlns:a16="http://schemas.microsoft.com/office/drawing/2014/main" id="{1CED4EC1-0208-C5A6-DDFE-899E71E3FD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6059656"/>
              </p:ext>
            </p:extLst>
          </p:nvPr>
        </p:nvGraphicFramePr>
        <p:xfrm>
          <a:off x="10807285" y="3267336"/>
          <a:ext cx="1339850" cy="70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0" imgW="670680" imgH="354240" progId="Equation.AxMath">
                  <p:embed/>
                </p:oleObj>
              </mc:Choice>
              <mc:Fallback>
                <p:oleObj name="AxMath" r:id="rId20" imgW="670680" imgH="35424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132E64E4-3A4E-9DBF-93B9-18093BADD7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0807285" y="3267336"/>
                        <a:ext cx="1339850" cy="70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>
            <a:extLst>
              <a:ext uri="{FF2B5EF4-FFF2-40B4-BE49-F238E27FC236}">
                <a16:creationId xmlns:a16="http://schemas.microsoft.com/office/drawing/2014/main" id="{A6D5D30D-2547-9BD5-0873-AC072B7E8D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2822117"/>
              </p:ext>
            </p:extLst>
          </p:nvPr>
        </p:nvGraphicFramePr>
        <p:xfrm>
          <a:off x="8328506" y="3985507"/>
          <a:ext cx="378777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2" imgW="1893240" imgH="196920" progId="Equation.AxMath">
                  <p:embed/>
                </p:oleObj>
              </mc:Choice>
              <mc:Fallback>
                <p:oleObj name="AxMath" r:id="rId22" imgW="1893240" imgH="196920" progId="Equation.AxMath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2D22264C-6109-5011-7721-AF28DF081A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8328506" y="3985507"/>
                        <a:ext cx="378777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矩形 34">
            <a:extLst>
              <a:ext uri="{FF2B5EF4-FFF2-40B4-BE49-F238E27FC236}">
                <a16:creationId xmlns:a16="http://schemas.microsoft.com/office/drawing/2014/main" id="{38C2FE4A-C650-9686-C2DC-CDBD5E770BFB}"/>
              </a:ext>
            </a:extLst>
          </p:cNvPr>
          <p:cNvSpPr/>
          <p:nvPr/>
        </p:nvSpPr>
        <p:spPr>
          <a:xfrm>
            <a:off x="6339610" y="3412984"/>
            <a:ext cx="14703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测量方程</a:t>
            </a:r>
          </a:p>
        </p:txBody>
      </p:sp>
      <p:graphicFrame>
        <p:nvGraphicFramePr>
          <p:cNvPr id="36" name="对象 35">
            <a:extLst>
              <a:ext uri="{FF2B5EF4-FFF2-40B4-BE49-F238E27FC236}">
                <a16:creationId xmlns:a16="http://schemas.microsoft.com/office/drawing/2014/main" id="{94FCD97C-D348-54F6-4E12-6C1F28FA1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8073424"/>
              </p:ext>
            </p:extLst>
          </p:nvPr>
        </p:nvGraphicFramePr>
        <p:xfrm>
          <a:off x="7651294" y="3439681"/>
          <a:ext cx="183197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4" imgW="915840" imgH="204120" progId="Equation.AxMath">
                  <p:embed/>
                </p:oleObj>
              </mc:Choice>
              <mc:Fallback>
                <p:oleObj name="AxMath" r:id="rId24" imgW="915840" imgH="20412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1CED4EC1-0208-C5A6-DDFE-899E71E3FD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7651294" y="3439681"/>
                        <a:ext cx="1831975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对象 36">
            <a:extLst>
              <a:ext uri="{FF2B5EF4-FFF2-40B4-BE49-F238E27FC236}">
                <a16:creationId xmlns:a16="http://schemas.microsoft.com/office/drawing/2014/main" id="{BD01404B-E67D-6C39-A365-9CA62322E1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1833640"/>
              </p:ext>
            </p:extLst>
          </p:nvPr>
        </p:nvGraphicFramePr>
        <p:xfrm>
          <a:off x="3957249" y="4567884"/>
          <a:ext cx="11969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6" imgW="598320" imgH="199800" progId="Equation.AxMath">
                  <p:embed/>
                </p:oleObj>
              </mc:Choice>
              <mc:Fallback>
                <p:oleObj name="AxMath" r:id="rId26" imgW="59832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3957249" y="4567884"/>
                        <a:ext cx="11969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对象 37">
            <a:extLst>
              <a:ext uri="{FF2B5EF4-FFF2-40B4-BE49-F238E27FC236}">
                <a16:creationId xmlns:a16="http://schemas.microsoft.com/office/drawing/2014/main" id="{009339AD-96EE-E450-09B0-210CBCA8B4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1789317"/>
              </p:ext>
            </p:extLst>
          </p:nvPr>
        </p:nvGraphicFramePr>
        <p:xfrm>
          <a:off x="9998871" y="4569880"/>
          <a:ext cx="120332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8" imgW="601920" imgH="199800" progId="Equation.AxMath">
                  <p:embed/>
                </p:oleObj>
              </mc:Choice>
              <mc:Fallback>
                <p:oleObj name="AxMath" r:id="rId28" imgW="601920" imgH="199800" progId="Equation.AxMath">
                  <p:embed/>
                  <p:pic>
                    <p:nvPicPr>
                      <p:cNvPr id="37" name="对象 36">
                        <a:extLst>
                          <a:ext uri="{FF2B5EF4-FFF2-40B4-BE49-F238E27FC236}">
                            <a16:creationId xmlns:a16="http://schemas.microsoft.com/office/drawing/2014/main" id="{BD01404B-E67D-6C39-A365-9CA62322E1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9998871" y="4569880"/>
                        <a:ext cx="120332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0" name="组合 39">
            <a:extLst>
              <a:ext uri="{FF2B5EF4-FFF2-40B4-BE49-F238E27FC236}">
                <a16:creationId xmlns:a16="http://schemas.microsoft.com/office/drawing/2014/main" id="{FEB89A40-9934-E74F-966F-467AEA05EFE4}"/>
              </a:ext>
            </a:extLst>
          </p:cNvPr>
          <p:cNvGrpSpPr/>
          <p:nvPr/>
        </p:nvGrpSpPr>
        <p:grpSpPr>
          <a:xfrm>
            <a:off x="1188257" y="2544882"/>
            <a:ext cx="1727736" cy="434817"/>
            <a:chOff x="475855" y="2903737"/>
            <a:chExt cx="1727736" cy="434817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6868623-D82C-DEEC-F441-D789BB8C88AB}"/>
                </a:ext>
              </a:extLst>
            </p:cNvPr>
            <p:cNvSpPr/>
            <p:nvPr/>
          </p:nvSpPr>
          <p:spPr>
            <a:xfrm>
              <a:off x="475855" y="2903737"/>
              <a:ext cx="164150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线性拟合</a:t>
              </a:r>
            </a:p>
          </p:txBody>
        </p:sp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6E9CD591-6C4E-773B-78E7-2E699E968EA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276397"/>
                </p:ext>
              </p:extLst>
            </p:nvPr>
          </p:nvGraphicFramePr>
          <p:xfrm>
            <a:off x="1819416" y="2957554"/>
            <a:ext cx="384175" cy="381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30" imgW="192600" imgH="190800" progId="Equation.AxMath">
                    <p:embed/>
                  </p:oleObj>
                </mc:Choice>
                <mc:Fallback>
                  <p:oleObj name="AxMath" r:id="rId30" imgW="192600" imgH="190800" progId="Equation.AxMath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BD01404B-E67D-6C39-A365-9CA62322E1F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1"/>
                        <a:stretch>
                          <a:fillRect/>
                        </a:stretch>
                      </p:blipFill>
                      <p:spPr>
                        <a:xfrm>
                          <a:off x="1819416" y="2957554"/>
                          <a:ext cx="384175" cy="381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E2A7659D-37DD-75A2-7973-895504C3C937}"/>
              </a:ext>
            </a:extLst>
          </p:cNvPr>
          <p:cNvGrpSpPr/>
          <p:nvPr/>
        </p:nvGrpSpPr>
        <p:grpSpPr>
          <a:xfrm>
            <a:off x="1306937" y="3372908"/>
            <a:ext cx="2762900" cy="412969"/>
            <a:chOff x="-316525" y="2495410"/>
            <a:chExt cx="2762900" cy="412969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33036B47-756E-6D67-D346-9818DC9BD895}"/>
                </a:ext>
              </a:extLst>
            </p:cNvPr>
            <p:cNvSpPr/>
            <p:nvPr/>
          </p:nvSpPr>
          <p:spPr>
            <a:xfrm>
              <a:off x="-316525" y="2495410"/>
              <a:ext cx="2762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20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将航迹压缩到时刻</a:t>
              </a:r>
              <a:endParaRPr lang="zh-CN" altLang="en-US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45" name="对象 44">
              <a:extLst>
                <a:ext uri="{FF2B5EF4-FFF2-40B4-BE49-F238E27FC236}">
                  <a16:creationId xmlns:a16="http://schemas.microsoft.com/office/drawing/2014/main" id="{C7CD5FA2-C895-8933-95F6-B1EB427316E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55927203"/>
                </p:ext>
              </p:extLst>
            </p:nvPr>
          </p:nvGraphicFramePr>
          <p:xfrm>
            <a:off x="2187627" y="2530554"/>
            <a:ext cx="209550" cy="3778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32" imgW="105480" imgH="189000" progId="Equation.AxMath">
                    <p:embed/>
                  </p:oleObj>
                </mc:Choice>
                <mc:Fallback>
                  <p:oleObj name="AxMath" r:id="rId32" imgW="105480" imgH="18900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2187627" y="2530554"/>
                          <a:ext cx="209550" cy="3778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7" name="对象 46">
            <a:extLst>
              <a:ext uri="{FF2B5EF4-FFF2-40B4-BE49-F238E27FC236}">
                <a16:creationId xmlns:a16="http://schemas.microsoft.com/office/drawing/2014/main" id="{60FFA52C-63D1-7013-17F6-2A9AD20D02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9044973"/>
              </p:ext>
            </p:extLst>
          </p:nvPr>
        </p:nvGraphicFramePr>
        <p:xfrm>
          <a:off x="2005230" y="1812020"/>
          <a:ext cx="4276725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4" imgW="2137680" imgH="207360" progId="Equation.AxMath">
                  <p:embed/>
                </p:oleObj>
              </mc:Choice>
              <mc:Fallback>
                <p:oleObj name="AxMath" r:id="rId34" imgW="2137680" imgH="207360" progId="Equation.AxMath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97B6C796-8C2A-CF71-F00C-67885AB6B6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2005230" y="1812020"/>
                        <a:ext cx="4276725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矩形 47">
            <a:extLst>
              <a:ext uri="{FF2B5EF4-FFF2-40B4-BE49-F238E27FC236}">
                <a16:creationId xmlns:a16="http://schemas.microsoft.com/office/drawing/2014/main" id="{11F7D40A-79C8-2D9F-798E-28F4FA5114B6}"/>
              </a:ext>
            </a:extLst>
          </p:cNvPr>
          <p:cNvSpPr/>
          <p:nvPr/>
        </p:nvSpPr>
        <p:spPr>
          <a:xfrm>
            <a:off x="656423" y="1769569"/>
            <a:ext cx="1346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观测量</a:t>
            </a:r>
            <a:endParaRPr lang="zh-CN" altLang="en-US" sz="24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1E2514AF-512C-288E-37F9-7C3D13BD5D85}"/>
              </a:ext>
            </a:extLst>
          </p:cNvPr>
          <p:cNvSpPr/>
          <p:nvPr/>
        </p:nvSpPr>
        <p:spPr>
          <a:xfrm>
            <a:off x="848498" y="4508265"/>
            <a:ext cx="31165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光学航迹属性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观测值</a:t>
            </a:r>
            <a:endParaRPr lang="zh-CN" altLang="en-US" sz="2400" b="1" i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25577B2-2C29-E730-3401-88E715013341}"/>
              </a:ext>
            </a:extLst>
          </p:cNvPr>
          <p:cNvSpPr/>
          <p:nvPr/>
        </p:nvSpPr>
        <p:spPr>
          <a:xfrm>
            <a:off x="7619114" y="2828762"/>
            <a:ext cx="17586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误差传播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C191450B-4AD4-0E28-8875-520B8056F6AD}"/>
              </a:ext>
            </a:extLst>
          </p:cNvPr>
          <p:cNvSpPr/>
          <p:nvPr/>
        </p:nvSpPr>
        <p:spPr>
          <a:xfrm>
            <a:off x="6394565" y="3947187"/>
            <a:ext cx="20888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测量空间误差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53116013-0960-3CFF-0472-E87C58D8771F}"/>
              </a:ext>
            </a:extLst>
          </p:cNvPr>
          <p:cNvSpPr/>
          <p:nvPr/>
        </p:nvSpPr>
        <p:spPr>
          <a:xfrm>
            <a:off x="6919784" y="4508265"/>
            <a:ext cx="3045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光学航迹属性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计算值</a:t>
            </a:r>
            <a:endParaRPr lang="zh-CN" altLang="en-US" sz="2400" b="1" i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CB6BB3F1-E369-9074-920D-897E3B01415B}"/>
              </a:ext>
            </a:extLst>
          </p:cNvPr>
          <p:cNvCxnSpPr/>
          <p:nvPr/>
        </p:nvCxnSpPr>
        <p:spPr>
          <a:xfrm>
            <a:off x="156519" y="5165124"/>
            <a:ext cx="118130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形 6" descr="困惑的脸轮廓 纯色填充">
            <a:extLst>
              <a:ext uri="{FF2B5EF4-FFF2-40B4-BE49-F238E27FC236}">
                <a16:creationId xmlns:a16="http://schemas.microsoft.com/office/drawing/2014/main" id="{891427C0-84AC-4C77-0335-04C14798AFFE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0" y="713472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57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35" grpId="0"/>
      <p:bldP spid="51" grpId="0"/>
      <p:bldP spid="52" grpId="0"/>
      <p:bldP spid="54" grpId="0"/>
      <p:bldP spid="5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5545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几个问题的探讨：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）光学航迹属性是否需要采用大圆？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理论上不需要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实操中会更稳健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）观测量比较充足且弧段时间跨度比较大时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更准确方法拟合                            以及协方差，并截取其中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4×4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的子矩阵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认为二阶变化不准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如果二阶变化准确，可以直接比对根数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3BBFB38F-35DA-1336-0905-66A631D1A4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089671"/>
              </p:ext>
            </p:extLst>
          </p:nvPr>
        </p:nvGraphicFramePr>
        <p:xfrm>
          <a:off x="3978668" y="4194393"/>
          <a:ext cx="23018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150560" imgH="264600" progId="Equation.AxMath">
                  <p:embed/>
                </p:oleObj>
              </mc:Choice>
              <mc:Fallback>
                <p:oleObj name="AxMath" r:id="rId3" imgW="1150560" imgH="26460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C4E28F48-DD9D-C76C-203B-063C57ADA8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78668" y="4194393"/>
                        <a:ext cx="23018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215172E3-17A6-FED7-BD12-8C2F626F72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1394392"/>
              </p:ext>
            </p:extLst>
          </p:nvPr>
        </p:nvGraphicFramePr>
        <p:xfrm>
          <a:off x="3152139" y="5719806"/>
          <a:ext cx="5883275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2941200" imgH="228600" progId="Equation.AxMath">
                  <p:embed/>
                </p:oleObj>
              </mc:Choice>
              <mc:Fallback>
                <p:oleObj name="AxMath" r:id="rId5" imgW="2941200" imgH="228600" progId="Equation.AxMath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ED703304-11CD-0BE1-5B80-FCF44BA63E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52139" y="5719806"/>
                        <a:ext cx="5883275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5B08EBC8-566A-1FBC-F6C4-C88AB4BAB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9457535"/>
              </p:ext>
            </p:extLst>
          </p:nvPr>
        </p:nvGraphicFramePr>
        <p:xfrm>
          <a:off x="7262169" y="1853685"/>
          <a:ext cx="28225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410840" imgH="264600" progId="Equation.AxMath">
                  <p:embed/>
                </p:oleObj>
              </mc:Choice>
              <mc:Fallback>
                <p:oleObj name="AxMath" r:id="rId7" imgW="1410840" imgH="2646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3BBFB38F-35DA-1336-0905-66A631D1A4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62169" y="1853685"/>
                        <a:ext cx="28225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形 6" descr="紧张的脸轮廓 纯色填充">
            <a:extLst>
              <a:ext uri="{FF2B5EF4-FFF2-40B4-BE49-F238E27FC236}">
                <a16:creationId xmlns:a16="http://schemas.microsoft.com/office/drawing/2014/main" id="{3EA024F4-999F-8172-DACE-44AB7CF5F7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512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51F4896-AD36-D19D-5CAA-85CC7D55339A}"/>
              </a:ext>
            </a:extLst>
          </p:cNvPr>
          <p:cNvSpPr/>
          <p:nvPr/>
        </p:nvSpPr>
        <p:spPr>
          <a:xfrm>
            <a:off x="407987" y="1052513"/>
            <a:ext cx="11376025" cy="2600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几个问题的探讨：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TLE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不包含协方差怎么办？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采用经验模型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A60D83A-C934-4CE9-0D5B-0BAD177C55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020293"/>
              </p:ext>
            </p:extLst>
          </p:nvPr>
        </p:nvGraphicFramePr>
        <p:xfrm>
          <a:off x="5319462" y="2499235"/>
          <a:ext cx="6433753" cy="3934267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079156">
                  <a:extLst>
                    <a:ext uri="{9D8B030D-6E8A-4147-A177-3AD203B41FA5}">
                      <a16:colId xmlns:a16="http://schemas.microsoft.com/office/drawing/2014/main" val="4243653773"/>
                    </a:ext>
                  </a:extLst>
                </a:gridCol>
                <a:gridCol w="720117">
                  <a:extLst>
                    <a:ext uri="{9D8B030D-6E8A-4147-A177-3AD203B41FA5}">
                      <a16:colId xmlns:a16="http://schemas.microsoft.com/office/drawing/2014/main" val="321138427"/>
                    </a:ext>
                  </a:extLst>
                </a:gridCol>
                <a:gridCol w="1158620">
                  <a:extLst>
                    <a:ext uri="{9D8B030D-6E8A-4147-A177-3AD203B41FA5}">
                      <a16:colId xmlns:a16="http://schemas.microsoft.com/office/drawing/2014/main" val="2185545786"/>
                    </a:ext>
                  </a:extLst>
                </a:gridCol>
                <a:gridCol w="1158620">
                  <a:extLst>
                    <a:ext uri="{9D8B030D-6E8A-4147-A177-3AD203B41FA5}">
                      <a16:colId xmlns:a16="http://schemas.microsoft.com/office/drawing/2014/main" val="1628094483"/>
                    </a:ext>
                  </a:extLst>
                </a:gridCol>
                <a:gridCol w="1158620">
                  <a:extLst>
                    <a:ext uri="{9D8B030D-6E8A-4147-A177-3AD203B41FA5}">
                      <a16:colId xmlns:a16="http://schemas.microsoft.com/office/drawing/2014/main" val="3641752998"/>
                    </a:ext>
                  </a:extLst>
                </a:gridCol>
                <a:gridCol w="1158620">
                  <a:extLst>
                    <a:ext uri="{9D8B030D-6E8A-4147-A177-3AD203B41FA5}">
                      <a16:colId xmlns:a16="http://schemas.microsoft.com/office/drawing/2014/main" val="1507874033"/>
                    </a:ext>
                  </a:extLst>
                </a:gridCol>
              </a:tblGrid>
              <a:tr h="541699"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常数项</a:t>
                      </a:r>
                      <a:endParaRPr lang="en-CN" sz="1400" dirty="0">
                        <a:effectLst/>
                      </a:endParaRPr>
                    </a:p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（公里）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线性项</a:t>
                      </a:r>
                      <a:endParaRPr lang="en-CN" sz="1400" dirty="0">
                        <a:effectLst/>
                      </a:endParaRPr>
                    </a:p>
                    <a:p>
                      <a:pPr indent="1270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（公里</a:t>
                      </a: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zh-CN" sz="1400" dirty="0">
                          <a:effectLst/>
                        </a:rPr>
                        <a:t>天）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二次项</a:t>
                      </a:r>
                      <a:endParaRPr lang="en-CN" sz="1400" dirty="0">
                        <a:effectLst/>
                      </a:endParaRPr>
                    </a:p>
                    <a:p>
                      <a:pPr indent="1270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（公里</a:t>
                      </a: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zh-CN" sz="1400" dirty="0">
                          <a:effectLst/>
                        </a:rPr>
                        <a:t>天</a:t>
                      </a:r>
                      <a:r>
                        <a:rPr lang="en-US" sz="1400" baseline="30000" dirty="0">
                          <a:effectLst/>
                        </a:rPr>
                        <a:t>2</a:t>
                      </a:r>
                      <a:r>
                        <a:rPr lang="zh-CN" sz="1400" dirty="0">
                          <a:effectLst/>
                        </a:rPr>
                        <a:t>）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500"/>
                        </a:lnSpc>
                      </a:pPr>
                      <a:r>
                        <a:rPr lang="zh-CN" sz="1400" dirty="0">
                          <a:effectLst/>
                        </a:rPr>
                        <a:t>拟合相关系数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70395511"/>
                  </a:ext>
                </a:extLst>
              </a:tr>
              <a:tr h="282714">
                <a:tc rowSpan="3">
                  <a:txBody>
                    <a:bodyPr/>
                    <a:lstStyle/>
                    <a:p>
                      <a:pPr indent="0" algn="ctr">
                        <a:lnSpc>
                          <a:spcPts val="1100"/>
                        </a:lnSpc>
                      </a:pPr>
                      <a:r>
                        <a:rPr lang="en-US" sz="1600" dirty="0">
                          <a:effectLst/>
                        </a:rPr>
                        <a:t>LEO</a:t>
                      </a:r>
                      <a:r>
                        <a:rPr lang="zh-CN" sz="1600" dirty="0">
                          <a:effectLst/>
                        </a:rPr>
                        <a:t>目标</a:t>
                      </a:r>
                      <a:endParaRPr lang="en-CN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U</a:t>
                      </a:r>
                      <a:r>
                        <a:rPr lang="zh-CN" sz="1200" dirty="0">
                          <a:effectLst/>
                        </a:rPr>
                        <a:t>方向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0.07900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0.10343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0.14264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1.00000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18816962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N</a:t>
                      </a:r>
                      <a:r>
                        <a:rPr lang="zh-CN" sz="1200" dirty="0">
                          <a:effectLst/>
                        </a:rPr>
                        <a:t>方向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0.00900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0.01000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0.00010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1.00000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53307022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W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0.00843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0.02038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0.00002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0.99996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2408101"/>
                  </a:ext>
                </a:extLst>
              </a:tr>
              <a:tr h="282714">
                <a:tc rowSpan="3">
                  <a:txBody>
                    <a:bodyPr/>
                    <a:lstStyle/>
                    <a:p>
                      <a:pPr indent="0" algn="ctr">
                        <a:lnSpc>
                          <a:spcPts val="1100"/>
                        </a:lnSpc>
                      </a:pPr>
                      <a:r>
                        <a:rPr lang="en-US" sz="1600" dirty="0">
                          <a:effectLst/>
                        </a:rPr>
                        <a:t>MEO</a:t>
                      </a:r>
                      <a:r>
                        <a:rPr lang="zh-CN" sz="1600" dirty="0">
                          <a:effectLst/>
                        </a:rPr>
                        <a:t>目标</a:t>
                      </a:r>
                      <a:endParaRPr lang="en-CN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U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0.07429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0.11839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0.00446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1.00000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0019754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N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0.00586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0.03926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-0.00009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0.99999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78219067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W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0.01643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0.01888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-0.00012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0.99996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91302153"/>
                  </a:ext>
                </a:extLst>
              </a:tr>
              <a:tr h="282714">
                <a:tc rowSpan="3">
                  <a:txBody>
                    <a:bodyPr/>
                    <a:lstStyle/>
                    <a:p>
                      <a:pPr indent="0" algn="ctr">
                        <a:lnSpc>
                          <a:spcPts val="1100"/>
                        </a:lnSpc>
                      </a:pPr>
                      <a:r>
                        <a:rPr lang="en-US" sz="1600" dirty="0">
                          <a:effectLst/>
                        </a:rPr>
                        <a:t>HEO</a:t>
                      </a:r>
                      <a:r>
                        <a:rPr lang="zh-CN" sz="1600" dirty="0">
                          <a:effectLst/>
                        </a:rPr>
                        <a:t>目标</a:t>
                      </a:r>
                      <a:endParaRPr lang="en-CN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U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0.58900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0.02399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0.21720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1.00000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10058242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N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0.08171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0.13906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0.00413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0.99966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95880312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W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0.04314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0.13721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-0.00136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1.00000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07406420"/>
                  </a:ext>
                </a:extLst>
              </a:tr>
              <a:tr h="282714">
                <a:tc rowSpan="3">
                  <a:txBody>
                    <a:bodyPr/>
                    <a:lstStyle/>
                    <a:p>
                      <a:pPr indent="0" algn="ctr">
                        <a:lnSpc>
                          <a:spcPts val="1100"/>
                        </a:lnSpc>
                      </a:pPr>
                      <a:r>
                        <a:rPr lang="en-US" sz="1600" dirty="0">
                          <a:effectLst/>
                        </a:rPr>
                        <a:t>GEO</a:t>
                      </a:r>
                      <a:r>
                        <a:rPr lang="zh-CN" sz="1600" dirty="0">
                          <a:effectLst/>
                        </a:rPr>
                        <a:t>目标</a:t>
                      </a:r>
                      <a:endParaRPr lang="en-CN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U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0.16614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2.02029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0.06471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1.00000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5469680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N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0.08771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0.20929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-0.00500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1.00000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92018473"/>
                  </a:ext>
                </a:extLst>
              </a:tr>
              <a:tr h="282714">
                <a:tc vMerge="1"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W</a:t>
                      </a:r>
                      <a:r>
                        <a:rPr lang="zh-CN" sz="1200">
                          <a:effectLst/>
                        </a:rPr>
                        <a:t>方向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0.33557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0.94507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>
                          <a:effectLst/>
                        </a:rPr>
                        <a:t>-0.04886</a:t>
                      </a:r>
                      <a:endParaRPr lang="en-CN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14300" algn="ctr">
                        <a:lnSpc>
                          <a:spcPts val="1100"/>
                        </a:lnSpc>
                      </a:pPr>
                      <a:r>
                        <a:rPr lang="en-US" sz="1200" dirty="0">
                          <a:effectLst/>
                        </a:rPr>
                        <a:t>1.00000</a:t>
                      </a:r>
                      <a:endParaRPr lang="en-C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90041519"/>
                  </a:ext>
                </a:extLst>
              </a:tr>
            </a:tbl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6F6AB2BF-47F4-721B-148F-67CD20B903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9324092"/>
              </p:ext>
            </p:extLst>
          </p:nvPr>
        </p:nvGraphicFramePr>
        <p:xfrm>
          <a:off x="1517056" y="3393691"/>
          <a:ext cx="3061151" cy="518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135800" imgH="192240" progId="Equation.AxMath">
                  <p:embed/>
                </p:oleObj>
              </mc:Choice>
              <mc:Fallback>
                <p:oleObj name="AxMath" r:id="rId2" imgW="1135800" imgH="1922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17056" y="3393691"/>
                        <a:ext cx="3061151" cy="5180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图形 2" descr="紧张的脸轮廓 纯色填充">
            <a:extLst>
              <a:ext uri="{FF2B5EF4-FFF2-40B4-BE49-F238E27FC236}">
                <a16:creationId xmlns:a16="http://schemas.microsoft.com/office/drawing/2014/main" id="{D83D3968-5F7D-8CDD-4E72-26AEF6C4DE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17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1820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几个问题的探讨：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）如果存在推力，距离定义可改为：</a:t>
            </a: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最小控制能量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假设空间目标存在推力，那么“任意”的轨道间都可以在消耗一定的能量条件下配对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计算该距离需要：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假设某种推力模式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优化算法</a:t>
            </a: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5112B316-F6CB-6951-84DC-6C82677F1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72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DEE23DC-4B2E-C112-062D-F3DA98706A4C}"/>
              </a:ext>
            </a:extLst>
          </p:cNvPr>
          <p:cNvSpPr txBox="1"/>
          <p:nvPr/>
        </p:nvSpPr>
        <p:spPr>
          <a:xfrm>
            <a:off x="5782963" y="1680188"/>
            <a:ext cx="6112476" cy="49131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马氏距离</a:t>
            </a:r>
            <a:endParaRPr lang="en-US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模块：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矩阵（测量矩阵、状态转移矩阵）计算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门限选取：置信度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优缺点：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门限的物理意义不直观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测量矩阵总能获得，适用于任意观测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站心系下比较，受观测几何影响较大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方案偏理论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适合发论文</a:t>
            </a:r>
            <a:endParaRPr lang="en-US" altLang="zh-CN" sz="2000" b="1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362A87-5843-AD09-0851-054E1CC24C86}"/>
              </a:ext>
            </a:extLst>
          </p:cNvPr>
          <p:cNvSpPr txBox="1"/>
          <p:nvPr/>
        </p:nvSpPr>
        <p:spPr>
          <a:xfrm>
            <a:off x="169092" y="1680351"/>
            <a:ext cx="6112476" cy="49085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基于根数试探</a:t>
            </a:r>
            <a:endParaRPr lang="en-US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需要模块：初轨计算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（也可以不要）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门限选取：经验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优缺点：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二次处理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人工处理时缩放门限方便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只适用于测角资料；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未考虑观测数据和轨道的误差变化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经过工程检验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适合写作业</a:t>
            </a:r>
            <a:endParaRPr lang="en-US" altLang="zh-CN" sz="2000" b="1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13003C-2EB0-28D9-B36F-AF2D95841090}"/>
              </a:ext>
            </a:extLst>
          </p:cNvPr>
          <p:cNvSpPr/>
          <p:nvPr/>
        </p:nvSpPr>
        <p:spPr>
          <a:xfrm>
            <a:off x="407987" y="1052513"/>
            <a:ext cx="11376025" cy="662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目标轨道识别方法比较</a:t>
            </a:r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31AD6540-C31A-191D-C980-E85269E75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540" y="706809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10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529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几种可能出现的候选集（记 </a:t>
            </a:r>
            <a:r>
              <a:rPr lang="en-US" altLang="zh-CN" sz="28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为候选集的大小）：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= 1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：直接标记该弧段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（也存在错误可能）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= 0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：将观测弧段标记为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UCT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，进入弧段间关联环节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 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≥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：选距离最近的标记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都标记为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UCT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、多假设滤波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……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UCT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(Uncorrelated target / </a:t>
            </a:r>
            <a:r>
              <a:rPr lang="en-US" altLang="zh-CN" sz="28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tracklet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)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处理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弧段间关联（</a:t>
            </a:r>
            <a:r>
              <a:rPr lang="en-GB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Track-Track Association, TTA</a:t>
            </a:r>
            <a:r>
              <a:rPr lang="zh-CN" altLang="en-GB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通常先定初轨，但初轨精度低，门限选取困难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误判后的处理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人工证认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非轨道数据证认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sp>
        <p:nvSpPr>
          <p:cNvPr id="2" name="Rectangle 7">
            <a:extLst>
              <a:ext uri="{FF2B5EF4-FFF2-40B4-BE49-F238E27FC236}">
                <a16:creationId xmlns:a16="http://schemas.microsoft.com/office/drawing/2014/main" id="{22578FE6-886B-4A5B-5390-C1252FBEC981}"/>
              </a:ext>
            </a:extLst>
          </p:cNvPr>
          <p:cNvSpPr/>
          <p:nvPr/>
        </p:nvSpPr>
        <p:spPr>
          <a:xfrm>
            <a:off x="9426102" y="2312690"/>
            <a:ext cx="2761453" cy="110091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日常占比</a:t>
            </a:r>
            <a:r>
              <a:rPr lang="en-US" altLang="zh-CN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&lt;2%</a:t>
            </a:r>
          </a:p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蕴含了丰富的态势信息</a:t>
            </a:r>
            <a:endParaRPr lang="en-US" altLang="zh-CN" sz="20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处理方式复杂</a:t>
            </a:r>
            <a:endParaRPr lang="en-CN" sz="20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右大括号 3">
            <a:extLst>
              <a:ext uri="{FF2B5EF4-FFF2-40B4-BE49-F238E27FC236}">
                <a16:creationId xmlns:a16="http://schemas.microsoft.com/office/drawing/2014/main" id="{20797A5D-C471-7227-D1AF-0BE59CEB549F}"/>
              </a:ext>
            </a:extLst>
          </p:cNvPr>
          <p:cNvSpPr/>
          <p:nvPr/>
        </p:nvSpPr>
        <p:spPr>
          <a:xfrm>
            <a:off x="9134272" y="2312690"/>
            <a:ext cx="291830" cy="1074565"/>
          </a:xfrm>
          <a:prstGeom prst="rightBrace">
            <a:avLst>
              <a:gd name="adj1" fmla="val 51666"/>
              <a:gd name="adj2" fmla="val 50000"/>
            </a:avLst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8A96692D-2E0C-514F-F76D-080F8D4C819A}"/>
              </a:ext>
            </a:extLst>
          </p:cNvPr>
          <p:cNvSpPr/>
          <p:nvPr/>
        </p:nvSpPr>
        <p:spPr>
          <a:xfrm>
            <a:off x="846307" y="3311021"/>
            <a:ext cx="3599234" cy="65424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当前任务中最棘手的问题</a:t>
            </a:r>
            <a:endParaRPr lang="en-CN" sz="2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B06C6F96-86AE-6C3D-4C48-47D975937B30}"/>
              </a:ext>
            </a:extLst>
          </p:cNvPr>
          <p:cNvCxnSpPr>
            <a:cxnSpLocks/>
          </p:cNvCxnSpPr>
          <p:nvPr/>
        </p:nvCxnSpPr>
        <p:spPr>
          <a:xfrm flipV="1">
            <a:off x="1702340" y="3075590"/>
            <a:ext cx="0" cy="32871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形 6" descr="紧张的脸轮廓 纯色填充">
            <a:extLst>
              <a:ext uri="{FF2B5EF4-FFF2-40B4-BE49-F238E27FC236}">
                <a16:creationId xmlns:a16="http://schemas.microsoft.com/office/drawing/2014/main" id="{A26ED6A3-4731-A6BA-A2F7-954624A5E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60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407987" y="1052513"/>
                <a:ext cx="11376025" cy="55779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基于</a:t>
                </a:r>
                <a:r>
                  <a:rPr lang="zh-CN" altLang="en-CN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可行域</a:t>
                </a:r>
                <a:r>
                  <a:rPr lang="en-US" altLang="zh-CN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</a:t>
                </a:r>
                <a:r>
                  <a:rPr lang="en-US" altLang="zh-CN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(Admissible Region)</a:t>
                </a:r>
                <a:r>
                  <a:rPr lang="zh-CN" altLang="en-US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的弧段关联</a:t>
                </a:r>
                <a:endParaRPr lang="en-US" altLang="zh-CN" sz="28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观测数据</a:t>
                </a:r>
                <a:endParaRPr lang="en-US" altLang="zh-CN" sz="2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可行域</a:t>
                </a:r>
                <a:endParaRPr lang="en-US" altLang="zh-CN" sz="2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任意元素与观测值唯一确定一个轨道状态量</a:t>
                </a:r>
                <a:endParaRPr lang="en-US" altLang="zh-CN" sz="2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342900" indent="-342900" fontAlgn="auto">
                  <a:lnSpc>
                    <a:spcPct val="150000"/>
                  </a:lnSpc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8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关联方法：</a:t>
                </a:r>
                <a:endParaRPr lang="en-US" altLang="zh-CN" sz="28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记两个待关联弧段为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𝑻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=(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𝑡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,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𝑨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,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0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𝚪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)</m:t>
                    </m:r>
                  </m:oMath>
                </a14:m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和</a:t>
                </a:r>
                <a:r>
                  <a:rPr lang="en-US" altLang="zh-CN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𝑻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=(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𝑡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,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𝑨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,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𝚪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2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)</m:t>
                    </m:r>
                  </m:oMath>
                </a14:m>
                <a:endPara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由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𝑻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计算虚拟目标集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𝑽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</m:oMath>
                </a14:m>
                <a:endParaRPr lang="en-US" altLang="zh-CN" sz="24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计算最小距离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𝐷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4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min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4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min</m:t>
                    </m:r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⁡{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𝐷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𝑀</m:t>
                        </m:r>
                      </m:sub>
                    </m:sSub>
                    <m:d>
                      <m:d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</m:ctrlPr>
                          </m:sSubPr>
                          <m:e>
                            <m:r>
                              <a:rPr lang="en-US" altLang="zh-CN" sz="2400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  <m:t>𝒐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</m:ctrlPr>
                          </m:sSubPr>
                          <m:e>
                            <m:r>
                              <a:rPr lang="en-US" altLang="zh-CN" sz="2400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  <m:t>𝑻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sym typeface="+mn-ea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: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𝒐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∈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𝑽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sym typeface="+mn-ea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sym typeface="+mn-ea"/>
                      </a:rPr>
                      <m:t>}</m:t>
                    </m:r>
                  </m:oMath>
                </a14:m>
                <a:r>
                  <a:rPr lang="en-US" altLang="zh-CN" sz="24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 </a:t>
                </a:r>
                <a:r>
                  <a:rPr lang="zh-CN" altLang="en-US" sz="2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判定是否属于同一个目标</a:t>
                </a:r>
              </a:p>
              <a:p>
                <a:pPr marL="1257300" lvl="2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在可行域中进行</a:t>
                </a:r>
                <a:r>
                  <a:rPr lang="en-US" altLang="zh-CN" sz="20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Delauney</a:t>
                </a:r>
                <a:r>
                  <a:rPr lang="zh-CN" altLang="en-US" sz="20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剖分、采样（保精度、减样本）</a:t>
                </a:r>
              </a:p>
              <a:p>
                <a:pPr marL="1257300" lvl="2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+mn-ea"/>
                  </a:rPr>
                  <a:t>以概率分布刻画可行域（例如混合高斯），应用优化方法</a:t>
                </a:r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987" y="1052513"/>
                <a:ext cx="11376025" cy="5577937"/>
              </a:xfrm>
              <a:prstGeom prst="rect">
                <a:avLst/>
              </a:prstGeom>
              <a:blipFill>
                <a:blip r:embed="rId2"/>
                <a:stretch>
                  <a:fillRect l="-965" b="-98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B7D75EA-EA5D-6A5D-EE98-9D38DFCF8ECE}"/>
                  </a:ext>
                </a:extLst>
              </p:cNvPr>
              <p:cNvSpPr txBox="1"/>
              <p:nvPr/>
            </p:nvSpPr>
            <p:spPr>
              <a:xfrm>
                <a:off x="2294577" y="2381264"/>
                <a:ext cx="22585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𝑭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={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:⋯}</m:t>
                      </m:r>
                    </m:oMath>
                  </m:oMathPara>
                </a14:m>
                <a:endParaRPr lang="en-CN" sz="24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B7D75EA-EA5D-6A5D-EE98-9D38DFCF8E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4577" y="2381264"/>
                <a:ext cx="2258502" cy="461665"/>
              </a:xfrm>
              <a:prstGeom prst="rect">
                <a:avLst/>
              </a:prstGeom>
              <a:blipFill>
                <a:blip r:embed="rId3"/>
                <a:stretch>
                  <a:fillRect r="-270" b="-18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E992FD6-8C3C-02BA-0E99-1C27F912B398}"/>
                  </a:ext>
                </a:extLst>
              </p:cNvPr>
              <p:cNvSpPr txBox="1"/>
              <p:nvPr/>
            </p:nvSpPr>
            <p:spPr>
              <a:xfrm>
                <a:off x="7169200" y="2915461"/>
                <a:ext cx="4718921" cy="5135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={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</m:acc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0000FF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sz="24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𝑭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CN" sz="2400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E992FD6-8C3C-02BA-0E99-1C27F912B3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9200" y="2915461"/>
                <a:ext cx="4718921" cy="51353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C46461DC-36A5-8A6A-87F6-7374FCD8DA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0509127"/>
              </p:ext>
            </p:extLst>
          </p:nvPr>
        </p:nvGraphicFramePr>
        <p:xfrm>
          <a:off x="2662952" y="1762408"/>
          <a:ext cx="1563816" cy="618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670680" imgH="264600" progId="Equation.AxMath">
                  <p:embed/>
                </p:oleObj>
              </mc:Choice>
              <mc:Fallback>
                <p:oleObj name="AxMath" r:id="rId5" imgW="670680" imgH="264600" progId="Equation.AxMath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AA7E014A-2A2A-CE78-90FA-8AA8DF4326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62952" y="1762408"/>
                        <a:ext cx="1563816" cy="618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B293A373-1713-CFCF-DAC0-324F2E0137C0}"/>
              </a:ext>
            </a:extLst>
          </p:cNvPr>
          <p:cNvSpPr txBox="1"/>
          <p:nvPr/>
        </p:nvSpPr>
        <p:spPr>
          <a:xfrm>
            <a:off x="7515257" y="3390810"/>
            <a:ext cx="42687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虚拟目标（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Virtual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Object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zh-CN" altLang="en-US" sz="20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形 8" descr="眩晕的脸轮廓 纯色填充">
            <a:extLst>
              <a:ext uri="{FF2B5EF4-FFF2-40B4-BE49-F238E27FC236}">
                <a16:creationId xmlns:a16="http://schemas.microsoft.com/office/drawing/2014/main" id="{04C4629E-18BC-B35C-EF44-9527C161B4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2696" y="5834960"/>
            <a:ext cx="571360" cy="571360"/>
          </a:xfrm>
          <a:prstGeom prst="rect">
            <a:avLst/>
          </a:prstGeom>
        </p:spPr>
      </p:pic>
      <p:pic>
        <p:nvPicPr>
          <p:cNvPr id="10" name="图形 9" descr="紧张的脸轮廓 纯色填充">
            <a:extLst>
              <a:ext uri="{FF2B5EF4-FFF2-40B4-BE49-F238E27FC236}">
                <a16:creationId xmlns:a16="http://schemas.microsoft.com/office/drawing/2014/main" id="{1D63F48A-1C7E-1AFD-7C99-94316E20D7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-654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131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328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3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基于“聚类”的弧段关联：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TTA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中，仅回答“两个弧段是否归属于同一个空间目标”并不能解决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UCT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处理的问题，因为“两两”关系容易错（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GEO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基于定轨的弧段聚类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多组弧段相互之间串联定轨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优化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目标：弧段多、残差小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迭代过程：弧段的加入与剔除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可行解空间大（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NP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问题）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基于图方法的弧段聚类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定义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Track-Track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的某种“距离”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构造图（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Graph</a:t>
            </a:r>
            <a:r>
              <a:rPr lang="zh-CN" altLang="en-GB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应用</a:t>
            </a:r>
            <a:r>
              <a:rPr lang="en-GB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Markov Clustering Algorithm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pic>
        <p:nvPicPr>
          <p:cNvPr id="2" name="Picture 3" descr="A diagram of a graph&#10;&#10;Description automatically generated">
            <a:extLst>
              <a:ext uri="{FF2B5EF4-FFF2-40B4-BE49-F238E27FC236}">
                <a16:creationId xmlns:a16="http://schemas.microsoft.com/office/drawing/2014/main" id="{1E0E3AFC-AB2C-7C50-8DDF-098B27255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0346" y="2303373"/>
            <a:ext cx="3588960" cy="4077778"/>
          </a:xfrm>
          <a:prstGeom prst="rect">
            <a:avLst/>
          </a:prstGeom>
        </p:spPr>
      </p:pic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909CC0D2-39DC-1C0F-2BC0-297D06EA3A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84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308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均值漂移聚类 </a:t>
            </a:r>
            <a:r>
              <a:rPr lang="en-GB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Mean-shift clustering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轨道识别和弧段关联</a:t>
            </a:r>
          </a:p>
        </p:txBody>
      </p:sp>
      <p:pic>
        <p:nvPicPr>
          <p:cNvPr id="6" name="图片 16" descr="图片包含 图示&#10;&#10;描述已自动生成">
            <a:extLst>
              <a:ext uri="{FF2B5EF4-FFF2-40B4-BE49-F238E27FC236}">
                <a16:creationId xmlns:a16="http://schemas.microsoft.com/office/drawing/2014/main" id="{D7A16FFE-D9A6-9407-DB87-279A2930D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8834" y="3677628"/>
            <a:ext cx="2763093" cy="1949455"/>
          </a:xfrm>
          <a:prstGeom prst="rect">
            <a:avLst/>
          </a:prstGeom>
        </p:spPr>
      </p:pic>
      <p:pic>
        <p:nvPicPr>
          <p:cNvPr id="7" name="图片 2" descr="图片包含 示意图&#10;&#10;描述已自动生成">
            <a:extLst>
              <a:ext uri="{FF2B5EF4-FFF2-40B4-BE49-F238E27FC236}">
                <a16:creationId xmlns:a16="http://schemas.microsoft.com/office/drawing/2014/main" id="{4B1A67CB-B0F8-852F-D08A-8CA3957793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58" y="4357014"/>
            <a:ext cx="3133093" cy="1817193"/>
          </a:xfrm>
          <a:prstGeom prst="rect">
            <a:avLst/>
          </a:prstGeom>
        </p:spPr>
      </p:pic>
      <p:sp>
        <p:nvSpPr>
          <p:cNvPr id="8" name="文本框 15">
            <a:extLst>
              <a:ext uri="{FF2B5EF4-FFF2-40B4-BE49-F238E27FC236}">
                <a16:creationId xmlns:a16="http://schemas.microsoft.com/office/drawing/2014/main" id="{61E52834-5959-76CD-8D48-75FA5C91FA2F}"/>
              </a:ext>
            </a:extLst>
          </p:cNvPr>
          <p:cNvSpPr txBox="1"/>
          <p:nvPr/>
        </p:nvSpPr>
        <p:spPr>
          <a:xfrm>
            <a:off x="670465" y="2764363"/>
            <a:ext cx="3131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密度极大搜索算法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主要参数：窗口、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带宽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、核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12">
            <a:extLst>
              <a:ext uri="{FF2B5EF4-FFF2-40B4-BE49-F238E27FC236}">
                <a16:creationId xmlns:a16="http://schemas.microsoft.com/office/drawing/2014/main" id="{15B07C8F-9EC7-15A5-E1A1-8F114AE9AAF1}"/>
              </a:ext>
            </a:extLst>
          </p:cNvPr>
          <p:cNvSpPr/>
          <p:nvPr/>
        </p:nvSpPr>
        <p:spPr>
          <a:xfrm>
            <a:off x="561882" y="1961679"/>
            <a:ext cx="3348466" cy="4326448"/>
          </a:xfrm>
          <a:prstGeom prst="rect">
            <a:avLst/>
          </a:prstGeom>
          <a:noFill/>
          <a:ln w="25400">
            <a:solidFill>
              <a:srgbClr val="2442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65897015-85FB-0A06-B1D7-387FB967A2A1}"/>
              </a:ext>
            </a:extLst>
          </p:cNvPr>
          <p:cNvSpPr txBox="1"/>
          <p:nvPr/>
        </p:nvSpPr>
        <p:spPr>
          <a:xfrm>
            <a:off x="871237" y="213080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均值漂移</a:t>
            </a: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B336B45D-E953-2DDD-DEF8-55BE7B951C44}"/>
              </a:ext>
            </a:extLst>
          </p:cNvPr>
          <p:cNvSpPr/>
          <p:nvPr/>
        </p:nvSpPr>
        <p:spPr>
          <a:xfrm>
            <a:off x="4002152" y="1971747"/>
            <a:ext cx="4582021" cy="4316380"/>
          </a:xfrm>
          <a:prstGeom prst="rect">
            <a:avLst/>
          </a:prstGeom>
          <a:noFill/>
          <a:ln w="25400">
            <a:solidFill>
              <a:srgbClr val="2442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12" name="TextBox 16">
            <a:extLst>
              <a:ext uri="{FF2B5EF4-FFF2-40B4-BE49-F238E27FC236}">
                <a16:creationId xmlns:a16="http://schemas.microsoft.com/office/drawing/2014/main" id="{E32B04B8-CE0D-A2D5-5FA6-C0A47D03A93B}"/>
              </a:ext>
            </a:extLst>
          </p:cNvPr>
          <p:cNvSpPr txBox="1"/>
          <p:nvPr/>
        </p:nvSpPr>
        <p:spPr>
          <a:xfrm>
            <a:off x="4340708" y="213080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均值漂移聚类</a:t>
            </a:r>
          </a:p>
        </p:txBody>
      </p:sp>
      <p:pic>
        <p:nvPicPr>
          <p:cNvPr id="13" name="图片 15" descr="图示, 示意图&#10;&#10;描述已自动生成">
            <a:extLst>
              <a:ext uri="{FF2B5EF4-FFF2-40B4-BE49-F238E27FC236}">
                <a16:creationId xmlns:a16="http://schemas.microsoft.com/office/drawing/2014/main" id="{E8D053B9-2CCE-1CE0-E2C1-31D531D827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943" y="4404994"/>
            <a:ext cx="2543119" cy="1794311"/>
          </a:xfrm>
          <a:prstGeom prst="rect">
            <a:avLst/>
          </a:prstGeom>
        </p:spPr>
      </p:pic>
      <p:sp>
        <p:nvSpPr>
          <p:cNvPr id="14" name="Rectangle 40">
            <a:extLst>
              <a:ext uri="{FF2B5EF4-FFF2-40B4-BE49-F238E27FC236}">
                <a16:creationId xmlns:a16="http://schemas.microsoft.com/office/drawing/2014/main" id="{A38AC146-EEA3-14BF-FBA7-0C28E8240A8E}"/>
              </a:ext>
            </a:extLst>
          </p:cNvPr>
          <p:cNvSpPr/>
          <p:nvPr/>
        </p:nvSpPr>
        <p:spPr>
          <a:xfrm>
            <a:off x="8756406" y="1961679"/>
            <a:ext cx="3181502" cy="4284386"/>
          </a:xfrm>
          <a:prstGeom prst="rect">
            <a:avLst/>
          </a:prstGeom>
          <a:noFill/>
          <a:ln w="25400">
            <a:solidFill>
              <a:srgbClr val="2442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15" name="文本框 20">
            <a:extLst>
              <a:ext uri="{FF2B5EF4-FFF2-40B4-BE49-F238E27FC236}">
                <a16:creationId xmlns:a16="http://schemas.microsoft.com/office/drawing/2014/main" id="{907FAE48-B3B7-2DA1-88FA-86E7C3B73569}"/>
              </a:ext>
            </a:extLst>
          </p:cNvPr>
          <p:cNvSpPr txBox="1"/>
          <p:nvPr/>
        </p:nvSpPr>
        <p:spPr>
          <a:xfrm>
            <a:off x="4093956" y="2764362"/>
            <a:ext cx="45820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“点”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“收敛中心”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带宽决定：聚类数量、局部极值、分辨率</a:t>
            </a:r>
          </a:p>
        </p:txBody>
      </p:sp>
      <p:sp>
        <p:nvSpPr>
          <p:cNvPr id="16" name="TextBox 42">
            <a:extLst>
              <a:ext uri="{FF2B5EF4-FFF2-40B4-BE49-F238E27FC236}">
                <a16:creationId xmlns:a16="http://schemas.microsoft.com/office/drawing/2014/main" id="{A678320E-2AC2-924D-79C1-A4D3FC336552}"/>
              </a:ext>
            </a:extLst>
          </p:cNvPr>
          <p:cNvSpPr txBox="1"/>
          <p:nvPr/>
        </p:nvSpPr>
        <p:spPr>
          <a:xfrm>
            <a:off x="9062579" y="213080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弧段均值漂移聚类</a:t>
            </a:r>
          </a:p>
        </p:txBody>
      </p:sp>
      <p:pic>
        <p:nvPicPr>
          <p:cNvPr id="17" name="Picture 50" descr="Text, letter&#10;&#10;Description automatically generated">
            <a:extLst>
              <a:ext uri="{FF2B5EF4-FFF2-40B4-BE49-F238E27FC236}">
                <a16:creationId xmlns:a16="http://schemas.microsoft.com/office/drawing/2014/main" id="{C0A45395-809A-012E-8466-851CEA8B8D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25" y="3535261"/>
            <a:ext cx="2860158" cy="768470"/>
          </a:xfrm>
          <a:prstGeom prst="rect">
            <a:avLst/>
          </a:prstGeom>
        </p:spPr>
      </p:pic>
      <p:grpSp>
        <p:nvGrpSpPr>
          <p:cNvPr id="18" name="Group 52">
            <a:extLst>
              <a:ext uri="{FF2B5EF4-FFF2-40B4-BE49-F238E27FC236}">
                <a16:creationId xmlns:a16="http://schemas.microsoft.com/office/drawing/2014/main" id="{A8A21330-63D3-A84C-9E7E-8C904472147A}"/>
              </a:ext>
            </a:extLst>
          </p:cNvPr>
          <p:cNvGrpSpPr/>
          <p:nvPr/>
        </p:nvGrpSpPr>
        <p:grpSpPr>
          <a:xfrm>
            <a:off x="9131258" y="3880835"/>
            <a:ext cx="2343228" cy="2293372"/>
            <a:chOff x="9185345" y="4250381"/>
            <a:chExt cx="2343228" cy="2293372"/>
          </a:xfrm>
        </p:grpSpPr>
        <p:pic>
          <p:nvPicPr>
            <p:cNvPr id="19" name="Picture 49" descr="Arrow&#10;&#10;Description automatically generated with medium confidence">
              <a:extLst>
                <a:ext uri="{FF2B5EF4-FFF2-40B4-BE49-F238E27FC236}">
                  <a16:creationId xmlns:a16="http://schemas.microsoft.com/office/drawing/2014/main" id="{232BE4DA-01DE-D853-4533-6B5B719AB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5345" y="4250381"/>
              <a:ext cx="2343228" cy="2293372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20" name="Picture 51" descr="Text&#10;&#10;Description automatically generated">
              <a:extLst>
                <a:ext uri="{FF2B5EF4-FFF2-40B4-BE49-F238E27FC236}">
                  <a16:creationId xmlns:a16="http://schemas.microsoft.com/office/drawing/2014/main" id="{58ED4E68-450D-DE6E-8AE6-8D2DEE3E57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58690" y="5212483"/>
              <a:ext cx="1790700" cy="364478"/>
            </a:xfrm>
            <a:prstGeom prst="rect">
              <a:avLst/>
            </a:prstGeom>
          </p:spPr>
        </p:pic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6F3A4976-3D19-B0AD-B398-7AF020366B5F}"/>
              </a:ext>
            </a:extLst>
          </p:cNvPr>
          <p:cNvSpPr txBox="1"/>
          <p:nvPr/>
        </p:nvSpPr>
        <p:spPr>
          <a:xfrm>
            <a:off x="9334037" y="2725897"/>
            <a:ext cx="23432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“点”   ：弧段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“中心”：轨道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“距离”：定轨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 descr="眩晕的脸轮廓 纯色填充">
            <a:extLst>
              <a:ext uri="{FF2B5EF4-FFF2-40B4-BE49-F238E27FC236}">
                <a16:creationId xmlns:a16="http://schemas.microsoft.com/office/drawing/2014/main" id="{B99B0D28-B906-F604-4317-1F8C371DE9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807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编目库无法覆盖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直径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 10cm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空间碎片防护和预警失效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空间碎片增长来源：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碰撞解体事件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碎片产生主要来源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其它：燃烧产物、燃料泄露、表面脱落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基于以上建模和观测数据统计结果，建立空间碎片环境模型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工程模型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MASTER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(ESA )</a:t>
            </a: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ORDEM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(NASA )</a:t>
            </a: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SDPA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俄罗斯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长期演化模型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DELTA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(ESA)</a:t>
            </a: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EVOLVE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(NASA )</a:t>
            </a:r>
          </a:p>
          <a:p>
            <a:pPr marL="1714500" lvl="3" indent="-342900">
              <a:buFont typeface="Arial" panose="020B0604020202020204" pitchFamily="34" charset="0"/>
              <a:buChar char="•"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LEGEND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(NASA )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空间碎片环境模型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14BF011-8EE2-89F3-9F79-B0D2BFFC77DA}"/>
              </a:ext>
            </a:extLst>
          </p:cNvPr>
          <p:cNvSpPr/>
          <p:nvPr/>
        </p:nvSpPr>
        <p:spPr>
          <a:xfrm>
            <a:off x="6511388" y="4021343"/>
            <a:ext cx="5468204" cy="2270750"/>
          </a:xfrm>
          <a:prstGeom prst="rect">
            <a:avLst/>
          </a:prstGeom>
          <a:ln w="12700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几个研究点：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碰撞和解体模型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轨道、区域长期密度和流量演化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碎片云演化模型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星座轨道的碎片演化问题</a:t>
            </a:r>
          </a:p>
        </p:txBody>
      </p:sp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8E0174CD-BB01-45AF-7488-344A81DE7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687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87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编目：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按照一定的标准和规则，对某范围内信息资源每种实体的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外部特征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内容特征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进行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分析、选择、描述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，并予以记录成为款目，继而将款目按一定顺序组织成为目录（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Catalogue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）或书目（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Bibliography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）的过程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空间目标编目：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数据包含：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基本信息：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编号、名称、类型、国别、发射日期、发射场、陨落日期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轨道信息：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轨道根数、轨道协方差、预报模型</a:t>
            </a:r>
            <a:endParaRPr lang="zh-CN" altLang="en-US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特征信息：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有效载荷、是否工作、外形结构、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RCS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、光学特征、面质比、轨控、姿控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编目数据更新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编目轨道更新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新的发射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已有目标的轨道异常变化（变轨、陨落、解体）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791A9EE4-BB9B-1B1F-4DA4-49F3E956B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18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335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盖伯德图 </a:t>
            </a:r>
            <a:r>
              <a:rPr lang="en-GB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Gabbard diagram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碎片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云近地点和远地点高度相对轨道周期的变化情况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分析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碎片云团的高度和偏心率随时间变化特性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左侧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，右侧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空间碎片环境模型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770BACE-FF87-ABF1-CBAE-5B593A10D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88" y="3837468"/>
            <a:ext cx="3802710" cy="25033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2980913-BC9B-0F50-B396-3CC08878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226" y="3878371"/>
            <a:ext cx="3927737" cy="2474701"/>
          </a:xfrm>
          <a:prstGeom prst="rect">
            <a:avLst/>
          </a:prstGeom>
        </p:spPr>
      </p:pic>
      <p:sp>
        <p:nvSpPr>
          <p:cNvPr id="9" name="Rectangle 7">
            <a:extLst>
              <a:ext uri="{FF2B5EF4-FFF2-40B4-BE49-F238E27FC236}">
                <a16:creationId xmlns:a16="http://schemas.microsoft.com/office/drawing/2014/main" id="{AD9BCD70-3FF4-C102-60C2-CCFBC8713E58}"/>
              </a:ext>
            </a:extLst>
          </p:cNvPr>
          <p:cNvSpPr/>
          <p:nvPr/>
        </p:nvSpPr>
        <p:spPr>
          <a:xfrm>
            <a:off x="4819481" y="5203458"/>
            <a:ext cx="3417454" cy="47760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左侧：受大气阻力作用明显</a:t>
            </a:r>
            <a:endParaRPr lang="en-CN" sz="20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3FCFED4-704A-DC94-A30D-9E7465C02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332" y="3050951"/>
            <a:ext cx="3955065" cy="3561838"/>
          </a:xfrm>
          <a:prstGeom prst="rect">
            <a:avLst/>
          </a:prstGeom>
        </p:spPr>
      </p:pic>
      <p:sp>
        <p:nvSpPr>
          <p:cNvPr id="12" name="Rectangle 7">
            <a:extLst>
              <a:ext uri="{FF2B5EF4-FFF2-40B4-BE49-F238E27FC236}">
                <a16:creationId xmlns:a16="http://schemas.microsoft.com/office/drawing/2014/main" id="{CE4C4169-4796-BC4C-966F-3C2E083FF373}"/>
              </a:ext>
            </a:extLst>
          </p:cNvPr>
          <p:cNvSpPr/>
          <p:nvPr/>
        </p:nvSpPr>
        <p:spPr>
          <a:xfrm>
            <a:off x="9015943" y="5234935"/>
            <a:ext cx="3135380" cy="47760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解体日期：</a:t>
            </a:r>
            <a:r>
              <a:rPr lang="en-US" altLang="zh-CN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2021.11.15</a:t>
            </a:r>
            <a:endParaRPr lang="en-CN" sz="20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3FDCE7D9-CE5C-972B-B584-617F33ED92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1379918"/>
              </p:ext>
            </p:extLst>
          </p:nvPr>
        </p:nvGraphicFramePr>
        <p:xfrm>
          <a:off x="2029861" y="2981458"/>
          <a:ext cx="58420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291600" imgH="189360" progId="Equation.AxMath">
                  <p:embed/>
                </p:oleObj>
              </mc:Choice>
              <mc:Fallback>
                <p:oleObj name="AxMath" r:id="rId5" imgW="291600" imgH="189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29861" y="2981458"/>
                        <a:ext cx="58420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2B8246EC-E400-4C85-102D-E15A71BEEE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7163807"/>
              </p:ext>
            </p:extLst>
          </p:nvPr>
        </p:nvGraphicFramePr>
        <p:xfrm>
          <a:off x="3617913" y="2981325"/>
          <a:ext cx="6508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325080" imgH="189360" progId="Equation.AxMath">
                  <p:embed/>
                </p:oleObj>
              </mc:Choice>
              <mc:Fallback>
                <p:oleObj name="AxMath" r:id="rId7" imgW="325080" imgH="18936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3FDCE7D9-CE5C-972B-B584-617F33ED92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17913" y="2981325"/>
                        <a:ext cx="6508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图片 15">
            <a:extLst>
              <a:ext uri="{FF2B5EF4-FFF2-40B4-BE49-F238E27FC236}">
                <a16:creationId xmlns:a16="http://schemas.microsoft.com/office/drawing/2014/main" id="{BAEBC3B8-0746-9009-B461-72DAAAF499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03175" y="-25067"/>
            <a:ext cx="3135380" cy="3201687"/>
          </a:xfrm>
          <a:prstGeom prst="rect">
            <a:avLst/>
          </a:prstGeom>
        </p:spPr>
      </p:pic>
      <p:pic>
        <p:nvPicPr>
          <p:cNvPr id="17" name="图形 16" descr="眩晕的脸轮廓 纯色填充">
            <a:extLst>
              <a:ext uri="{FF2B5EF4-FFF2-40B4-BE49-F238E27FC236}">
                <a16:creationId xmlns:a16="http://schemas.microsoft.com/office/drawing/2014/main" id="{BB9F9931-7230-FD77-5C14-3A9805C2371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63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69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1522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目标识别（总成绩比例：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5%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灵活运用本节以及前几节课内容，从观测航迹数据判定每条航迹是哪个目标。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给出判定流程、门限阈值、结果以及自己的一些发现和探讨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观测数据 </a:t>
            </a:r>
            <a:r>
              <a:rPr lang="en-GB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.</a:t>
            </a:r>
            <a:r>
              <a:rPr lang="en-GB" altLang="zh-CN" sz="24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obs</a:t>
            </a:r>
            <a:r>
              <a:rPr lang="en-GB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格式：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##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航迹编号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    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UTC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时间，站心赤道坐标系赤经、赤纬，测站编号，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0.0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（不用管），目标星等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数据集 </a:t>
            </a:r>
            <a:r>
              <a:rPr kumimoji="0" lang="en-GB" altLang="zh-CN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  <a:hlinkClick r:id="rId2"/>
              </a:rPr>
              <a:t>https://github.com/AsBackup/DAOSSA</a:t>
            </a:r>
            <a:r>
              <a:rPr kumimoji="0" lang="en-GB" altLang="zh-CN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attachments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exercise_8_data</a:t>
            </a:r>
            <a:endParaRPr lang="zh-CN" altLang="en-US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实习作业八</a:t>
            </a:r>
          </a:p>
        </p:txBody>
      </p:sp>
    </p:spTree>
    <p:extLst>
      <p:ext uri="{BB962C8B-B14F-4D97-AF65-F5344CB8AC3E}">
        <p14:creationId xmlns:p14="http://schemas.microsoft.com/office/powerpoint/2010/main" val="3425374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FB4014-08BD-E3D1-3522-297957C8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55" y="1314573"/>
            <a:ext cx="1230359" cy="13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6D1831-85ED-9CE6-183D-BF7283D0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105" y="1314573"/>
            <a:ext cx="1147451" cy="13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772493-EF47-7380-B293-134DA77A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347" y="1314573"/>
            <a:ext cx="1357200" cy="135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4ED9EF-3F27-2B53-6B4B-BB7091100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337" y="1314573"/>
            <a:ext cx="1314000" cy="1356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62351A-2A44-ABC5-4F7E-AD06DDE1A60A}"/>
              </a:ext>
            </a:extLst>
          </p:cNvPr>
          <p:cNvSpPr txBox="1"/>
          <p:nvPr/>
        </p:nvSpPr>
        <p:spPr>
          <a:xfrm>
            <a:off x="1488954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观测调度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266AB-38FF-FF94-22C9-6C4E4D4A57B6}"/>
              </a:ext>
            </a:extLst>
          </p:cNvPr>
          <p:cNvSpPr txBox="1"/>
          <p:nvPr/>
        </p:nvSpPr>
        <p:spPr>
          <a:xfrm>
            <a:off x="4097176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目标探测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16990-2CA0-04D9-3548-8D65808B743C}"/>
              </a:ext>
            </a:extLst>
          </p:cNvPr>
          <p:cNvSpPr txBox="1"/>
          <p:nvPr/>
        </p:nvSpPr>
        <p:spPr>
          <a:xfrm>
            <a:off x="676776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E10DA9-CEF8-6586-FA5F-D6D5C26C1DE3}"/>
              </a:ext>
            </a:extLst>
          </p:cNvPr>
          <p:cNvSpPr txBox="1"/>
          <p:nvPr/>
        </p:nvSpPr>
        <p:spPr>
          <a:xfrm>
            <a:off x="952215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轨道确定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1DCB33D-1252-18B0-EBD6-14C35E847FFB}"/>
              </a:ext>
            </a:extLst>
          </p:cNvPr>
          <p:cNvSpPr/>
          <p:nvPr/>
        </p:nvSpPr>
        <p:spPr>
          <a:xfrm>
            <a:off x="1024133" y="1130656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E6CACA8-AF65-CF2B-B53B-475AED27E599}"/>
              </a:ext>
            </a:extLst>
          </p:cNvPr>
          <p:cNvGrpSpPr/>
          <p:nvPr/>
        </p:nvGrpSpPr>
        <p:grpSpPr>
          <a:xfrm>
            <a:off x="978487" y="3920852"/>
            <a:ext cx="9815850" cy="2141883"/>
            <a:chOff x="978487" y="3920852"/>
            <a:chExt cx="9815850" cy="2141883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398DDA1-1B8C-7C8F-258F-F4512594F74B}"/>
                </a:ext>
              </a:extLst>
            </p:cNvPr>
            <p:cNvSpPr/>
            <p:nvPr/>
          </p:nvSpPr>
          <p:spPr>
            <a:xfrm>
              <a:off x="1614174" y="3920852"/>
              <a:ext cx="888624" cy="888624"/>
            </a:xfrm>
            <a:custGeom>
              <a:avLst/>
              <a:gdLst>
                <a:gd name="connsiteX0" fmla="*/ 0 w 888624"/>
                <a:gd name="connsiteY0" fmla="*/ 444312 h 888624"/>
                <a:gd name="connsiteX1" fmla="*/ 444312 w 888624"/>
                <a:gd name="connsiteY1" fmla="*/ 0 h 888624"/>
                <a:gd name="connsiteX2" fmla="*/ 888624 w 888624"/>
                <a:gd name="connsiteY2" fmla="*/ 444312 h 888624"/>
                <a:gd name="connsiteX3" fmla="*/ 444312 w 888624"/>
                <a:gd name="connsiteY3" fmla="*/ 888624 h 888624"/>
                <a:gd name="connsiteX4" fmla="*/ 0 w 888624"/>
                <a:gd name="connsiteY4" fmla="*/ 444312 h 888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624" h="888624">
                  <a:moveTo>
                    <a:pt x="0" y="444312"/>
                  </a:moveTo>
                  <a:cubicBezTo>
                    <a:pt x="0" y="198925"/>
                    <a:pt x="198925" y="0"/>
                    <a:pt x="444312" y="0"/>
                  </a:cubicBezTo>
                  <a:cubicBezTo>
                    <a:pt x="689699" y="0"/>
                    <a:pt x="888624" y="198925"/>
                    <a:pt x="888624" y="444312"/>
                  </a:cubicBezTo>
                  <a:cubicBezTo>
                    <a:pt x="888624" y="689699"/>
                    <a:pt x="689699" y="888624"/>
                    <a:pt x="444312" y="888624"/>
                  </a:cubicBezTo>
                  <a:cubicBezTo>
                    <a:pt x="198925" y="888624"/>
                    <a:pt x="0" y="689699"/>
                    <a:pt x="0" y="444312"/>
                  </a:cubicBezTo>
                  <a:close/>
                </a:path>
              </a:pathLst>
            </a:cu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076" tIns="158076" rIns="158076" bIns="158076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kern="120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数量</a:t>
              </a:r>
              <a:endParaRPr lang="en-US" b="1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E02B8B6A-2D1A-7A7E-3FE3-F56CA5A2FC7E}"/>
                </a:ext>
              </a:extLst>
            </p:cNvPr>
            <p:cNvSpPr/>
            <p:nvPr/>
          </p:nvSpPr>
          <p:spPr>
            <a:xfrm>
              <a:off x="978487" y="4989445"/>
              <a:ext cx="888624" cy="888624"/>
            </a:xfrm>
            <a:custGeom>
              <a:avLst/>
              <a:gdLst>
                <a:gd name="connsiteX0" fmla="*/ 0 w 888624"/>
                <a:gd name="connsiteY0" fmla="*/ 444312 h 888624"/>
                <a:gd name="connsiteX1" fmla="*/ 444312 w 888624"/>
                <a:gd name="connsiteY1" fmla="*/ 0 h 888624"/>
                <a:gd name="connsiteX2" fmla="*/ 888624 w 888624"/>
                <a:gd name="connsiteY2" fmla="*/ 444312 h 888624"/>
                <a:gd name="connsiteX3" fmla="*/ 444312 w 888624"/>
                <a:gd name="connsiteY3" fmla="*/ 888624 h 888624"/>
                <a:gd name="connsiteX4" fmla="*/ 0 w 888624"/>
                <a:gd name="connsiteY4" fmla="*/ 444312 h 888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624" h="888624">
                  <a:moveTo>
                    <a:pt x="0" y="444312"/>
                  </a:moveTo>
                  <a:cubicBezTo>
                    <a:pt x="0" y="198925"/>
                    <a:pt x="198925" y="0"/>
                    <a:pt x="444312" y="0"/>
                  </a:cubicBezTo>
                  <a:cubicBezTo>
                    <a:pt x="689699" y="0"/>
                    <a:pt x="888624" y="198925"/>
                    <a:pt x="888624" y="444312"/>
                  </a:cubicBezTo>
                  <a:cubicBezTo>
                    <a:pt x="888624" y="689699"/>
                    <a:pt x="689699" y="888624"/>
                    <a:pt x="444312" y="888624"/>
                  </a:cubicBezTo>
                  <a:cubicBezTo>
                    <a:pt x="198925" y="888624"/>
                    <a:pt x="0" y="689699"/>
                    <a:pt x="0" y="444312"/>
                  </a:cubicBezTo>
                  <a:close/>
                </a:path>
              </a:pathLst>
            </a:cu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076" tIns="158076" rIns="158076" bIns="158076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kern="120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资源</a:t>
              </a:r>
              <a:endParaRPr lang="en-US" b="1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FC127D9-D3D8-A103-2182-C0CC5C37E51E}"/>
                </a:ext>
              </a:extLst>
            </p:cNvPr>
            <p:cNvSpPr/>
            <p:nvPr/>
          </p:nvSpPr>
          <p:spPr>
            <a:xfrm>
              <a:off x="2273959" y="4989445"/>
              <a:ext cx="888624" cy="888624"/>
            </a:xfrm>
            <a:custGeom>
              <a:avLst/>
              <a:gdLst>
                <a:gd name="connsiteX0" fmla="*/ 0 w 888624"/>
                <a:gd name="connsiteY0" fmla="*/ 444312 h 888624"/>
                <a:gd name="connsiteX1" fmla="*/ 444312 w 888624"/>
                <a:gd name="connsiteY1" fmla="*/ 0 h 888624"/>
                <a:gd name="connsiteX2" fmla="*/ 888624 w 888624"/>
                <a:gd name="connsiteY2" fmla="*/ 444312 h 888624"/>
                <a:gd name="connsiteX3" fmla="*/ 444312 w 888624"/>
                <a:gd name="connsiteY3" fmla="*/ 888624 h 888624"/>
                <a:gd name="connsiteX4" fmla="*/ 0 w 888624"/>
                <a:gd name="connsiteY4" fmla="*/ 444312 h 888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624" h="888624">
                  <a:moveTo>
                    <a:pt x="0" y="444312"/>
                  </a:moveTo>
                  <a:cubicBezTo>
                    <a:pt x="0" y="198925"/>
                    <a:pt x="198925" y="0"/>
                    <a:pt x="444312" y="0"/>
                  </a:cubicBezTo>
                  <a:cubicBezTo>
                    <a:pt x="689699" y="0"/>
                    <a:pt x="888624" y="198925"/>
                    <a:pt x="888624" y="444312"/>
                  </a:cubicBezTo>
                  <a:cubicBezTo>
                    <a:pt x="888624" y="689699"/>
                    <a:pt x="689699" y="888624"/>
                    <a:pt x="444312" y="888624"/>
                  </a:cubicBezTo>
                  <a:cubicBezTo>
                    <a:pt x="198925" y="888624"/>
                    <a:pt x="0" y="689699"/>
                    <a:pt x="0" y="444312"/>
                  </a:cubicBezTo>
                  <a:close/>
                </a:path>
              </a:pathLst>
            </a:cu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076" tIns="158076" rIns="158076" bIns="158076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kern="120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精度</a:t>
              </a:r>
              <a:endParaRPr lang="en-US" b="1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9F5327C-5F0F-0FBA-0DB4-A83ACF1E61E9}"/>
                </a:ext>
              </a:extLst>
            </p:cNvPr>
            <p:cNvSpPr/>
            <p:nvPr/>
          </p:nvSpPr>
          <p:spPr>
            <a:xfrm rot="1943762" flipH="1">
              <a:off x="1658285" y="4731387"/>
              <a:ext cx="158287" cy="3818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83B5485-E0D7-26D6-8559-AF6F326E3CC4}"/>
                </a:ext>
              </a:extLst>
            </p:cNvPr>
            <p:cNvSpPr/>
            <p:nvPr/>
          </p:nvSpPr>
          <p:spPr>
            <a:xfrm rot="8752400" flipH="1">
              <a:off x="2325034" y="4676415"/>
              <a:ext cx="158287" cy="3818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B01C513-CB70-9025-8D25-B3AFA1E8A4B6}"/>
                </a:ext>
              </a:extLst>
            </p:cNvPr>
            <p:cNvSpPr/>
            <p:nvPr/>
          </p:nvSpPr>
          <p:spPr>
            <a:xfrm rot="5400000" flipH="1">
              <a:off x="1981567" y="5242810"/>
              <a:ext cx="158287" cy="3818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A372289-CE35-889D-B527-68994AF680D6}"/>
                </a:ext>
              </a:extLst>
            </p:cNvPr>
            <p:cNvGrpSpPr/>
            <p:nvPr/>
          </p:nvGrpSpPr>
          <p:grpSpPr>
            <a:xfrm>
              <a:off x="3569431" y="3920852"/>
              <a:ext cx="7224906" cy="1556914"/>
              <a:chOff x="3621839" y="4215161"/>
              <a:chExt cx="7224906" cy="1556914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3A81C6C-2C14-CB0D-BEB8-36510BB1618F}"/>
                  </a:ext>
                </a:extLst>
              </p:cNvPr>
              <p:cNvSpPr txBox="1"/>
              <p:nvPr/>
            </p:nvSpPr>
            <p:spPr>
              <a:xfrm>
                <a:off x="3719893" y="4338314"/>
                <a:ext cx="7028798" cy="12899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Microsoft YaHei" panose="020B0503020204020204" pitchFamily="34" charset="-122"/>
                  <a:buChar char="•"/>
                </a:pPr>
                <a:r>
                  <a:rPr lang="zh-CN" altLang="en-US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一定编目精度情况下，怎样充分利用探测资源，</a:t>
                </a:r>
                <a:r>
                  <a:rPr lang="zh-CN" altLang="en-US" b="1" dirty="0">
                    <a:solidFill>
                      <a:srgbClr val="0000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最大化编目数量</a:t>
                </a:r>
                <a:endParaRPr lang="en-US" altLang="zh-CN" b="1" dirty="0">
                  <a:solidFill>
                    <a:srgbClr val="0000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Microsoft YaHei" panose="020B0503020204020204" pitchFamily="34" charset="-122"/>
                  <a:buChar char="•"/>
                </a:pPr>
                <a:r>
                  <a:rPr lang="en-CN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一定编目数量和精度情况下</a:t>
                </a:r>
                <a:r>
                  <a:rPr lang="zh-CN" altLang="en-US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，怎样</a:t>
                </a:r>
                <a:r>
                  <a:rPr lang="zh-CN" altLang="en-US" b="1" dirty="0">
                    <a:solidFill>
                      <a:srgbClr val="0000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最小化资源</a:t>
                </a:r>
                <a:r>
                  <a:rPr lang="zh-CN" altLang="en-US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的使用</a:t>
                </a:r>
                <a:endParaRPr lang="en-US" altLang="zh-CN" b="1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Microsoft YaHei" panose="020B0503020204020204" pitchFamily="34" charset="-122"/>
                  <a:buChar char="•"/>
                </a:pPr>
                <a:r>
                  <a:rPr lang="zh-CN" altLang="en-US" b="1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一定编目数量，怎样充分利用探测资源，</a:t>
                </a:r>
                <a:r>
                  <a:rPr lang="zh-CN" altLang="en-US" b="1" dirty="0">
                    <a:solidFill>
                      <a:srgbClr val="0000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最大化编目精度</a:t>
                </a:r>
                <a:endParaRPr lang="en-CN" b="1" dirty="0">
                  <a:solidFill>
                    <a:srgbClr val="0000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8" name="Rounded Rectangle 37">
                <a:extLst>
                  <a:ext uri="{FF2B5EF4-FFF2-40B4-BE49-F238E27FC236}">
                    <a16:creationId xmlns:a16="http://schemas.microsoft.com/office/drawing/2014/main" id="{5D384460-3A8B-43F1-1880-0242A5E99094}"/>
                  </a:ext>
                </a:extLst>
              </p:cNvPr>
              <p:cNvSpPr/>
              <p:nvPr/>
            </p:nvSpPr>
            <p:spPr>
              <a:xfrm>
                <a:off x="3621839" y="4215161"/>
                <a:ext cx="7224906" cy="155691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9C13C96-3C2E-2A6A-7522-09FEAEE13229}"/>
                </a:ext>
              </a:extLst>
            </p:cNvPr>
            <p:cNvSpPr txBox="1"/>
            <p:nvPr/>
          </p:nvSpPr>
          <p:spPr>
            <a:xfrm>
              <a:off x="3569431" y="5693403"/>
              <a:ext cx="71268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N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约束优化问题</a:t>
              </a:r>
              <a:r>
                <a:rPr lang="zh-CN" altLang="en-US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，三者相互耦合。如何确定：评价函数 </a:t>
              </a:r>
              <a:r>
                <a:rPr lang="en-US" altLang="zh-CN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&amp; </a:t>
              </a:r>
              <a:r>
                <a:rPr lang="zh-CN" altLang="en-US" b="1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目标函数</a:t>
              </a:r>
              <a:endParaRPr lang="en-CN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74DD8BBA-8BB2-85CA-4C7A-EBD544F3CB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068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FB4014-08BD-E3D1-3522-297957C8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55" y="1314573"/>
            <a:ext cx="1230359" cy="13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6D1831-85ED-9CE6-183D-BF7283D0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105" y="1314573"/>
            <a:ext cx="1147451" cy="13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772493-EF47-7380-B293-134DA77A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347" y="1314573"/>
            <a:ext cx="1357200" cy="135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4ED9EF-3F27-2B53-6B4B-BB7091100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337" y="1314573"/>
            <a:ext cx="1314000" cy="1356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62351A-2A44-ABC5-4F7E-AD06DDE1A60A}"/>
              </a:ext>
            </a:extLst>
          </p:cNvPr>
          <p:cNvSpPr txBox="1"/>
          <p:nvPr/>
        </p:nvSpPr>
        <p:spPr>
          <a:xfrm>
            <a:off x="1488954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观测调度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266AB-38FF-FF94-22C9-6C4E4D4A57B6}"/>
              </a:ext>
            </a:extLst>
          </p:cNvPr>
          <p:cNvSpPr txBox="1"/>
          <p:nvPr/>
        </p:nvSpPr>
        <p:spPr>
          <a:xfrm>
            <a:off x="4097176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目标探测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16990-2CA0-04D9-3548-8D65808B743C}"/>
              </a:ext>
            </a:extLst>
          </p:cNvPr>
          <p:cNvSpPr txBox="1"/>
          <p:nvPr/>
        </p:nvSpPr>
        <p:spPr>
          <a:xfrm>
            <a:off x="676776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E10DA9-CEF8-6586-FA5F-D6D5C26C1DE3}"/>
              </a:ext>
            </a:extLst>
          </p:cNvPr>
          <p:cNvSpPr txBox="1"/>
          <p:nvPr/>
        </p:nvSpPr>
        <p:spPr>
          <a:xfrm>
            <a:off x="952215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轨道确定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AD9FDA9-BB92-FD5B-1531-26D146B6808C}"/>
              </a:ext>
            </a:extLst>
          </p:cNvPr>
          <p:cNvSpPr/>
          <p:nvPr/>
        </p:nvSpPr>
        <p:spPr>
          <a:xfrm>
            <a:off x="3628164" y="1130656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A2F4BDA-E20E-C0E6-FEDC-DEB7D5F063E6}"/>
              </a:ext>
            </a:extLst>
          </p:cNvPr>
          <p:cNvSpPr/>
          <p:nvPr/>
        </p:nvSpPr>
        <p:spPr>
          <a:xfrm>
            <a:off x="3519793" y="3899792"/>
            <a:ext cx="2689719" cy="1827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跟踪 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 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搜索</a:t>
            </a: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拍摄（曝光）</a:t>
            </a: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图像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（或其它原始数据）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存储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EBA9C20E-D1C2-DEDD-3AFD-5A470A252833}"/>
              </a:ext>
            </a:extLst>
          </p:cNvPr>
          <p:cNvSpPr/>
          <p:nvPr/>
        </p:nvSpPr>
        <p:spPr>
          <a:xfrm>
            <a:off x="6302946" y="1052513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19A7926-6B78-502D-ABE8-9CD553025362}"/>
              </a:ext>
            </a:extLst>
          </p:cNvPr>
          <p:cNvSpPr/>
          <p:nvPr/>
        </p:nvSpPr>
        <p:spPr>
          <a:xfrm>
            <a:off x="6302947" y="3890916"/>
            <a:ext cx="2330308" cy="1827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图像预处理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天体测量</a:t>
            </a: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动目标检测</a:t>
            </a: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航迹关联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79EDFA95-3A8C-CFB3-6F9B-D2DAF38A9C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3269" y="3468415"/>
            <a:ext cx="3370165" cy="2690305"/>
          </a:xfrm>
          <a:prstGeom prst="rect">
            <a:avLst/>
          </a:prstGeom>
          <a:ln w="38100">
            <a:noFill/>
          </a:ln>
        </p:spPr>
      </p:pic>
      <p:pic>
        <p:nvPicPr>
          <p:cNvPr id="21" name="图片 23">
            <a:extLst>
              <a:ext uri="{FF2B5EF4-FFF2-40B4-BE49-F238E27FC236}">
                <a16:creationId xmlns:a16="http://schemas.microsoft.com/office/drawing/2014/main" id="{8160F4E7-D3A5-94CE-8EEC-84DDD4DF3E2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063" t="45157" r="50000" b="32253"/>
          <a:stretch/>
        </p:blipFill>
        <p:spPr>
          <a:xfrm>
            <a:off x="79556" y="3685330"/>
            <a:ext cx="3479176" cy="2490555"/>
          </a:xfrm>
          <a:prstGeom prst="rect">
            <a:avLst/>
          </a:prstGeom>
        </p:spPr>
      </p:pic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52F51A55-0E10-6A53-84E5-7A67CDC9CE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81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FB4014-08BD-E3D1-3522-297957C8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55" y="1314573"/>
            <a:ext cx="1230359" cy="13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6D1831-85ED-9CE6-183D-BF7283D0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105" y="1314573"/>
            <a:ext cx="1147451" cy="13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772493-EF47-7380-B293-134DA77A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347" y="1314573"/>
            <a:ext cx="1357200" cy="135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4ED9EF-3F27-2B53-6B4B-BB7091100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337" y="1314573"/>
            <a:ext cx="1314000" cy="1356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62351A-2A44-ABC5-4F7E-AD06DDE1A60A}"/>
              </a:ext>
            </a:extLst>
          </p:cNvPr>
          <p:cNvSpPr txBox="1"/>
          <p:nvPr/>
        </p:nvSpPr>
        <p:spPr>
          <a:xfrm>
            <a:off x="1488954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观测调度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266AB-38FF-FF94-22C9-6C4E4D4A57B6}"/>
              </a:ext>
            </a:extLst>
          </p:cNvPr>
          <p:cNvSpPr txBox="1"/>
          <p:nvPr/>
        </p:nvSpPr>
        <p:spPr>
          <a:xfrm>
            <a:off x="4097176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目标探测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16990-2CA0-04D9-3548-8D65808B743C}"/>
              </a:ext>
            </a:extLst>
          </p:cNvPr>
          <p:cNvSpPr txBox="1"/>
          <p:nvPr/>
        </p:nvSpPr>
        <p:spPr>
          <a:xfrm>
            <a:off x="676776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E10DA9-CEF8-6586-FA5F-D6D5C26C1DE3}"/>
              </a:ext>
            </a:extLst>
          </p:cNvPr>
          <p:cNvSpPr txBox="1"/>
          <p:nvPr/>
        </p:nvSpPr>
        <p:spPr>
          <a:xfrm>
            <a:off x="952215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轨道确定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AD9FDA9-BB92-FD5B-1531-26D146B6808C}"/>
              </a:ext>
            </a:extLst>
          </p:cNvPr>
          <p:cNvSpPr/>
          <p:nvPr/>
        </p:nvSpPr>
        <p:spPr>
          <a:xfrm>
            <a:off x="9057336" y="1052513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8D67BC9A-76E9-D2FE-127B-FD4C81BD34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8EA00BE-9B64-659B-71C6-C8062A3BDD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6501" y="3274620"/>
            <a:ext cx="5346026" cy="329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40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编目概念和基本流程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FB4014-08BD-E3D1-3522-297957C8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55" y="1314573"/>
            <a:ext cx="1230359" cy="13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6D1831-85ED-9CE6-183D-BF7283D0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105" y="1314573"/>
            <a:ext cx="1147451" cy="13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772493-EF47-7380-B293-134DA77A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347" y="1314573"/>
            <a:ext cx="1357200" cy="135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4ED9EF-3F27-2B53-6B4B-BB7091100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337" y="1314573"/>
            <a:ext cx="1314000" cy="1356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62351A-2A44-ABC5-4F7E-AD06DDE1A60A}"/>
              </a:ext>
            </a:extLst>
          </p:cNvPr>
          <p:cNvSpPr txBox="1"/>
          <p:nvPr/>
        </p:nvSpPr>
        <p:spPr>
          <a:xfrm>
            <a:off x="1488954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观测调度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266AB-38FF-FF94-22C9-6C4E4D4A57B6}"/>
              </a:ext>
            </a:extLst>
          </p:cNvPr>
          <p:cNvSpPr txBox="1"/>
          <p:nvPr/>
        </p:nvSpPr>
        <p:spPr>
          <a:xfrm>
            <a:off x="4097176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目标探测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16990-2CA0-04D9-3548-8D65808B743C}"/>
              </a:ext>
            </a:extLst>
          </p:cNvPr>
          <p:cNvSpPr txBox="1"/>
          <p:nvPr/>
        </p:nvSpPr>
        <p:spPr>
          <a:xfrm>
            <a:off x="676776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E10DA9-CEF8-6586-FA5F-D6D5C26C1DE3}"/>
              </a:ext>
            </a:extLst>
          </p:cNvPr>
          <p:cNvSpPr txBox="1"/>
          <p:nvPr/>
        </p:nvSpPr>
        <p:spPr>
          <a:xfrm>
            <a:off x="9522157" y="2803339"/>
            <a:ext cx="123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轨道确定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AD9FDA9-BB92-FD5B-1531-26D146B6808C}"/>
              </a:ext>
            </a:extLst>
          </p:cNvPr>
          <p:cNvSpPr/>
          <p:nvPr/>
        </p:nvSpPr>
        <p:spPr>
          <a:xfrm>
            <a:off x="9057336" y="1052513"/>
            <a:ext cx="2160000" cy="2160000"/>
          </a:xfrm>
          <a:prstGeom prst="roundRect">
            <a:avLst/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251B08D-A09A-9100-5A15-A731402499DF}"/>
              </a:ext>
            </a:extLst>
          </p:cNvPr>
          <p:cNvGrpSpPr/>
          <p:nvPr/>
        </p:nvGrpSpPr>
        <p:grpSpPr>
          <a:xfrm>
            <a:off x="375938" y="3459341"/>
            <a:ext cx="7386129" cy="3107476"/>
            <a:chOff x="2160833" y="3717713"/>
            <a:chExt cx="6163543" cy="2593112"/>
          </a:xfrm>
        </p:grpSpPr>
        <p:grpSp>
          <p:nvGrpSpPr>
            <p:cNvPr id="34" name="起始状态">
              <a:extLst>
                <a:ext uri="{FF2B5EF4-FFF2-40B4-BE49-F238E27FC236}">
                  <a16:creationId xmlns:a16="http://schemas.microsoft.com/office/drawing/2014/main" id="{261AE360-6F62-8ED2-AFF1-1CD4B3608E0A}"/>
                </a:ext>
              </a:extLst>
            </p:cNvPr>
            <p:cNvGrpSpPr/>
            <p:nvPr/>
          </p:nvGrpSpPr>
          <p:grpSpPr>
            <a:xfrm>
              <a:off x="2160833" y="4426083"/>
              <a:ext cx="684000" cy="684000"/>
              <a:chOff x="1065091" y="1704185"/>
              <a:chExt cx="684000" cy="684000"/>
            </a:xfrm>
          </p:grpSpPr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28777327-9C74-E2CA-AF92-662F48AD8910}"/>
                  </a:ext>
                </a:extLst>
              </p:cNvPr>
              <p:cNvSpPr/>
              <p:nvPr/>
            </p:nvSpPr>
            <p:spPr>
              <a:xfrm>
                <a:off x="1065091" y="1704185"/>
                <a:ext cx="684000" cy="684000"/>
              </a:xfrm>
              <a:custGeom>
                <a:avLst/>
                <a:gdLst/>
                <a:ahLst/>
                <a:cxnLst/>
                <a:rect l="l" t="t" r="r" b="b"/>
                <a:pathLst>
                  <a:path w="684000" h="684000" stroke="0">
                    <a:moveTo>
                      <a:pt x="0" y="342000"/>
                    </a:moveTo>
                    <a:cubicBezTo>
                      <a:pt x="0" y="153118"/>
                      <a:pt x="153119" y="0"/>
                      <a:pt x="342000" y="0"/>
                    </a:cubicBezTo>
                    <a:cubicBezTo>
                      <a:pt x="530881" y="0"/>
                      <a:pt x="684000" y="153118"/>
                      <a:pt x="684000" y="342000"/>
                    </a:cubicBezTo>
                    <a:cubicBezTo>
                      <a:pt x="684000" y="530882"/>
                      <a:pt x="530881" y="684000"/>
                      <a:pt x="342000" y="684000"/>
                    </a:cubicBezTo>
                    <a:cubicBezTo>
                      <a:pt x="153119" y="684000"/>
                      <a:pt x="0" y="530882"/>
                      <a:pt x="0" y="342000"/>
                    </a:cubicBezTo>
                    <a:close/>
                  </a:path>
                  <a:path w="684000" h="684000" fill="none">
                    <a:moveTo>
                      <a:pt x="0" y="342000"/>
                    </a:moveTo>
                    <a:cubicBezTo>
                      <a:pt x="0" y="153118"/>
                      <a:pt x="153119" y="0"/>
                      <a:pt x="342000" y="0"/>
                    </a:cubicBezTo>
                    <a:cubicBezTo>
                      <a:pt x="530881" y="0"/>
                      <a:pt x="684000" y="153118"/>
                      <a:pt x="684000" y="342000"/>
                    </a:cubicBezTo>
                    <a:cubicBezTo>
                      <a:pt x="684000" y="530882"/>
                      <a:pt x="530881" y="684000"/>
                      <a:pt x="342000" y="684000"/>
                    </a:cubicBezTo>
                    <a:cubicBezTo>
                      <a:pt x="153119" y="684000"/>
                      <a:pt x="0" y="530882"/>
                      <a:pt x="0" y="342000"/>
                    </a:cubicBezTo>
                    <a:close/>
                  </a:path>
                </a:pathLst>
              </a:custGeom>
              <a:solidFill>
                <a:srgbClr val="E8E9F5"/>
              </a:solidFill>
              <a:ln w="7600" cap="flat">
                <a:solidFill>
                  <a:srgbClr val="4155C6"/>
                </a:solidFill>
                <a:miter/>
              </a:ln>
            </p:spPr>
            <p:txBody>
              <a:bodyPr/>
              <a:lstStyle/>
              <a:p>
                <a:endParaRPr lang="zh-CN" altLang="en-US" sz="3600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FB0AABC9-26CA-4662-7D2A-E3FC35D0007A}"/>
                  </a:ext>
                </a:extLst>
              </p:cNvPr>
              <p:cNvSpPr/>
              <p:nvPr/>
            </p:nvSpPr>
            <p:spPr>
              <a:xfrm>
                <a:off x="1147170" y="1786265"/>
                <a:ext cx="519840" cy="519840"/>
              </a:xfrm>
              <a:custGeom>
                <a:avLst/>
                <a:gdLst/>
                <a:ahLst/>
                <a:cxnLst/>
                <a:rect l="l" t="t" r="r" b="b"/>
                <a:pathLst>
                  <a:path w="519840" h="519840" stroke="0">
                    <a:moveTo>
                      <a:pt x="0" y="259920"/>
                    </a:moveTo>
                    <a:cubicBezTo>
                      <a:pt x="0" y="116370"/>
                      <a:pt x="116370" y="0"/>
                      <a:pt x="259920" y="0"/>
                    </a:cubicBezTo>
                    <a:cubicBezTo>
                      <a:pt x="403470" y="0"/>
                      <a:pt x="519840" y="116370"/>
                      <a:pt x="519840" y="259920"/>
                    </a:cubicBezTo>
                    <a:cubicBezTo>
                      <a:pt x="519840" y="403470"/>
                      <a:pt x="403470" y="519840"/>
                      <a:pt x="259920" y="519840"/>
                    </a:cubicBezTo>
                    <a:cubicBezTo>
                      <a:pt x="116370" y="519840"/>
                      <a:pt x="0" y="403470"/>
                      <a:pt x="0" y="259920"/>
                    </a:cubicBezTo>
                    <a:close/>
                  </a:path>
                  <a:path w="519840" h="519840" fill="none">
                    <a:moveTo>
                      <a:pt x="0" y="259920"/>
                    </a:moveTo>
                    <a:cubicBezTo>
                      <a:pt x="0" y="116370"/>
                      <a:pt x="116370" y="0"/>
                      <a:pt x="259920" y="0"/>
                    </a:cubicBezTo>
                    <a:cubicBezTo>
                      <a:pt x="403470" y="0"/>
                      <a:pt x="519840" y="116370"/>
                      <a:pt x="519840" y="259920"/>
                    </a:cubicBezTo>
                    <a:cubicBezTo>
                      <a:pt x="519840" y="403470"/>
                      <a:pt x="403470" y="519840"/>
                      <a:pt x="259920" y="519840"/>
                    </a:cubicBezTo>
                    <a:cubicBezTo>
                      <a:pt x="116370" y="519840"/>
                      <a:pt x="0" y="403470"/>
                      <a:pt x="0" y="259920"/>
                    </a:cubicBezTo>
                    <a:close/>
                  </a:path>
                </a:pathLst>
              </a:custGeom>
              <a:solidFill>
                <a:srgbClr val="E8E9F5"/>
              </a:solidFill>
              <a:ln w="7600" cap="flat">
                <a:solidFill>
                  <a:srgbClr val="4155C6"/>
                </a:solidFill>
                <a:miter/>
              </a:ln>
            </p:spPr>
            <p:txBody>
              <a:bodyPr/>
              <a:lstStyle/>
              <a:p>
                <a:endParaRPr lang="zh-CN" altLang="en-US" sz="3600"/>
              </a:p>
            </p:txBody>
          </p:sp>
        </p:grpSp>
        <p:sp>
          <p:nvSpPr>
            <p:cNvPr id="40" name="数据进程">
              <a:extLst>
                <a:ext uri="{FF2B5EF4-FFF2-40B4-BE49-F238E27FC236}">
                  <a16:creationId xmlns:a16="http://schemas.microsoft.com/office/drawing/2014/main" id="{DE1DB73B-F7E3-35A5-9FC0-98138E6C347A}"/>
                </a:ext>
              </a:extLst>
            </p:cNvPr>
            <p:cNvSpPr/>
            <p:nvPr/>
          </p:nvSpPr>
          <p:spPr>
            <a:xfrm>
              <a:off x="3352016" y="4324370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FF0000"/>
                  </a:solidFill>
                  <a:latin typeface="Microsoft YaHei"/>
                  <a:ea typeface="Microsoft YaHei"/>
                  <a:cs typeface="Microsoft YaHei"/>
                </a:rPr>
                <a:t>目标轨道识别</a:t>
              </a:r>
            </a:p>
          </p:txBody>
        </p:sp>
        <p:sp>
          <p:nvSpPr>
            <p:cNvPr id="41" name="数据进程">
              <a:extLst>
                <a:ext uri="{FF2B5EF4-FFF2-40B4-BE49-F238E27FC236}">
                  <a16:creationId xmlns:a16="http://schemas.microsoft.com/office/drawing/2014/main" id="{07A2C135-EB14-E042-187A-04633D89C4FC}"/>
                </a:ext>
              </a:extLst>
            </p:cNvPr>
            <p:cNvSpPr/>
            <p:nvPr/>
          </p:nvSpPr>
          <p:spPr>
            <a:xfrm>
              <a:off x="5670838" y="4342117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轨道改进</a:t>
              </a:r>
            </a:p>
          </p:txBody>
        </p:sp>
        <p:sp>
          <p:nvSpPr>
            <p:cNvPr id="42" name="ConnectLine">
              <a:extLst>
                <a:ext uri="{FF2B5EF4-FFF2-40B4-BE49-F238E27FC236}">
                  <a16:creationId xmlns:a16="http://schemas.microsoft.com/office/drawing/2014/main" id="{0B6FAE51-7DD5-0C7A-9ED0-FC84A4FB012A}"/>
                </a:ext>
              </a:extLst>
            </p:cNvPr>
            <p:cNvSpPr/>
            <p:nvPr/>
          </p:nvSpPr>
          <p:spPr>
            <a:xfrm>
              <a:off x="4274966" y="4768084"/>
              <a:ext cx="1393032" cy="263722"/>
            </a:xfrm>
            <a:custGeom>
              <a:avLst/>
              <a:gdLst>
                <a:gd name="rtl" fmla="*/ 187965 w 1050775"/>
                <a:gd name="rtt" fmla="*/ -98800 h 7600"/>
                <a:gd name="rtr" fmla="*/ 955565 w 1050775"/>
                <a:gd name="rtb" fmla="*/ 98800 h 7600"/>
              </a:gdLst>
              <a:ahLst/>
              <a:cxnLst/>
              <a:rect l="rtl" t="rtt" r="rtr" b="rtb"/>
              <a:pathLst>
                <a:path w="1050775" h="7600" fill="none">
                  <a:moveTo>
                    <a:pt x="0" y="0"/>
                  </a:moveTo>
                  <a:lnTo>
                    <a:pt x="1050775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识别成功的航迹</a:t>
              </a:r>
            </a:p>
          </p:txBody>
        </p:sp>
        <p:sp>
          <p:nvSpPr>
            <p:cNvPr id="43" name="数据进程">
              <a:extLst>
                <a:ext uri="{FF2B5EF4-FFF2-40B4-BE49-F238E27FC236}">
                  <a16:creationId xmlns:a16="http://schemas.microsoft.com/office/drawing/2014/main" id="{C7ECAF1F-72AD-2D4A-01CD-EC8AADD50D25}"/>
                </a:ext>
              </a:extLst>
            </p:cNvPr>
            <p:cNvSpPr/>
            <p:nvPr/>
          </p:nvSpPr>
          <p:spPr>
            <a:xfrm>
              <a:off x="7434292" y="4324371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编目更新</a:t>
              </a:r>
            </a:p>
          </p:txBody>
        </p:sp>
        <p:sp>
          <p:nvSpPr>
            <p:cNvPr id="45" name="ConnectLine">
              <a:extLst>
                <a:ext uri="{FF2B5EF4-FFF2-40B4-BE49-F238E27FC236}">
                  <a16:creationId xmlns:a16="http://schemas.microsoft.com/office/drawing/2014/main" id="{C951ADB5-A65B-881D-E5D6-C12EF6F10C21}"/>
                </a:ext>
              </a:extLst>
            </p:cNvPr>
            <p:cNvSpPr/>
            <p:nvPr/>
          </p:nvSpPr>
          <p:spPr>
            <a:xfrm>
              <a:off x="2877699" y="4768084"/>
              <a:ext cx="448938" cy="38151"/>
            </a:xfrm>
            <a:custGeom>
              <a:avLst/>
              <a:gdLst/>
              <a:ahLst/>
              <a:cxnLst/>
              <a:rect l="l" t="t" r="r" b="b"/>
              <a:pathLst>
                <a:path w="554800" h="7600" fill="none">
                  <a:moveTo>
                    <a:pt x="0" y="0"/>
                  </a:moveTo>
                  <a:lnTo>
                    <a:pt x="554800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/>
            <a:lstStyle/>
            <a:p>
              <a:endParaRPr lang="zh-CN" altLang="en-US" sz="3600"/>
            </a:p>
          </p:txBody>
        </p:sp>
        <p:sp>
          <p:nvSpPr>
            <p:cNvPr id="46" name="ConnectLine">
              <a:extLst>
                <a:ext uri="{FF2B5EF4-FFF2-40B4-BE49-F238E27FC236}">
                  <a16:creationId xmlns:a16="http://schemas.microsoft.com/office/drawing/2014/main" id="{F8E74864-FBD8-F013-7AB4-E766F7D0711F}"/>
                </a:ext>
              </a:extLst>
            </p:cNvPr>
            <p:cNvSpPr/>
            <p:nvPr/>
          </p:nvSpPr>
          <p:spPr>
            <a:xfrm>
              <a:off x="3800228" y="3717713"/>
              <a:ext cx="82800" cy="593479"/>
            </a:xfrm>
            <a:custGeom>
              <a:avLst/>
              <a:gdLst>
                <a:gd name="rtl" fmla="*/ -235600 w 7600"/>
                <a:gd name="rtt" fmla="*/ 48983 h 532000"/>
                <a:gd name="rtr" fmla="*/ 235600 w 7600"/>
                <a:gd name="rtb" fmla="*/ 383383 h 532000"/>
              </a:gdLst>
              <a:ahLst/>
              <a:cxnLst/>
              <a:rect l="rtl" t="rtt" r="rtr" b="rtb"/>
              <a:pathLst>
                <a:path w="7600" h="532000" fill="none">
                  <a:moveTo>
                    <a:pt x="0" y="0"/>
                  </a:moveTo>
                  <a:lnTo>
                    <a:pt x="0" y="53200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编目轨道</a:t>
              </a:r>
            </a:p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航迹数据</a:t>
              </a:r>
            </a:p>
          </p:txBody>
        </p:sp>
        <p:sp>
          <p:nvSpPr>
            <p:cNvPr id="47" name="ConnectLine">
              <a:extLst>
                <a:ext uri="{FF2B5EF4-FFF2-40B4-BE49-F238E27FC236}">
                  <a16:creationId xmlns:a16="http://schemas.microsoft.com/office/drawing/2014/main" id="{CF4E76EC-C5EB-ECDD-9380-216E912D1CF1}"/>
                </a:ext>
              </a:extLst>
            </p:cNvPr>
            <p:cNvSpPr/>
            <p:nvPr/>
          </p:nvSpPr>
          <p:spPr>
            <a:xfrm>
              <a:off x="6582448" y="4768084"/>
              <a:ext cx="828247" cy="41953"/>
            </a:xfrm>
            <a:custGeom>
              <a:avLst/>
              <a:gdLst>
                <a:gd name="rtl" fmla="*/ 189562 w 993625"/>
                <a:gd name="rtt" fmla="*/ -98800 h 7600"/>
                <a:gd name="rtr" fmla="*/ 660762 w 993625"/>
                <a:gd name="rtb" fmla="*/ 98800 h 7600"/>
              </a:gdLst>
              <a:ahLst/>
              <a:cxnLst/>
              <a:rect l="rtl" t="rtt" r="rtr" b="rtb"/>
              <a:pathLst>
                <a:path w="993625" h="7600" fill="none">
                  <a:moveTo>
                    <a:pt x="0" y="0"/>
                  </a:moveTo>
                  <a:lnTo>
                    <a:pt x="993625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编目轨道</a:t>
              </a:r>
            </a:p>
          </p:txBody>
        </p:sp>
        <p:sp>
          <p:nvSpPr>
            <p:cNvPr id="48" name="数据进程">
              <a:extLst>
                <a:ext uri="{FF2B5EF4-FFF2-40B4-BE49-F238E27FC236}">
                  <a16:creationId xmlns:a16="http://schemas.microsoft.com/office/drawing/2014/main" id="{779F9F3F-1429-1E7D-4971-5DD95A59A25A}"/>
                </a:ext>
              </a:extLst>
            </p:cNvPr>
            <p:cNvSpPr/>
            <p:nvPr/>
          </p:nvSpPr>
          <p:spPr>
            <a:xfrm>
              <a:off x="4498421" y="5420741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FF0000"/>
                  </a:solidFill>
                  <a:latin typeface="Microsoft YaHei"/>
                  <a:ea typeface="Microsoft YaHei"/>
                  <a:cs typeface="Microsoft YaHei"/>
                </a:rPr>
                <a:t>UCT关联</a:t>
              </a:r>
            </a:p>
          </p:txBody>
        </p:sp>
        <p:sp>
          <p:nvSpPr>
            <p:cNvPr id="50" name="ConnectLine">
              <a:extLst>
                <a:ext uri="{FF2B5EF4-FFF2-40B4-BE49-F238E27FC236}">
                  <a16:creationId xmlns:a16="http://schemas.microsoft.com/office/drawing/2014/main" id="{ECA9465D-27B4-F240-9086-400EFC4C941D}"/>
                </a:ext>
              </a:extLst>
            </p:cNvPr>
            <p:cNvSpPr/>
            <p:nvPr/>
          </p:nvSpPr>
          <p:spPr>
            <a:xfrm>
              <a:off x="3800229" y="5237255"/>
              <a:ext cx="695933" cy="623277"/>
            </a:xfrm>
            <a:custGeom>
              <a:avLst/>
              <a:gdLst>
                <a:gd name="rtl" fmla="*/ -433200 w 516800"/>
                <a:gd name="rtt" fmla="*/ 127793 h 691600"/>
                <a:gd name="rtr" fmla="*/ 433200 w 516800"/>
                <a:gd name="rtb" fmla="*/ 325393 h 691600"/>
              </a:gdLst>
              <a:ahLst/>
              <a:cxnLst/>
              <a:rect l="rtl" t="rtt" r="rtr" b="rtb"/>
              <a:pathLst>
                <a:path w="516800" h="691600" fill="none">
                  <a:moveTo>
                    <a:pt x="0" y="0"/>
                  </a:moveTo>
                  <a:lnTo>
                    <a:pt x="0" y="691600"/>
                  </a:lnTo>
                  <a:lnTo>
                    <a:pt x="516800" y="69160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识别不成功的航迹</a:t>
              </a:r>
            </a:p>
          </p:txBody>
        </p:sp>
        <p:sp>
          <p:nvSpPr>
            <p:cNvPr id="51" name="数据进程">
              <a:extLst>
                <a:ext uri="{FF2B5EF4-FFF2-40B4-BE49-F238E27FC236}">
                  <a16:creationId xmlns:a16="http://schemas.microsoft.com/office/drawing/2014/main" id="{1EAFC3C0-7C02-20B1-F4DD-0FF27716C2E8}"/>
                </a:ext>
              </a:extLst>
            </p:cNvPr>
            <p:cNvSpPr/>
            <p:nvPr/>
          </p:nvSpPr>
          <p:spPr>
            <a:xfrm>
              <a:off x="6440376" y="5415490"/>
              <a:ext cx="890084" cy="890084"/>
            </a:xfrm>
            <a:custGeom>
              <a:avLst/>
              <a:gdLst>
                <a:gd name="connsiteX0" fmla="*/ 0 w 684000"/>
                <a:gd name="connsiteY0" fmla="*/ 342000 h 684000"/>
                <a:gd name="connsiteX1" fmla="*/ 342000 w 684000"/>
                <a:gd name="connsiteY1" fmla="*/ 0 h 684000"/>
                <a:gd name="connsiteX2" fmla="*/ 684000 w 684000"/>
                <a:gd name="connsiteY2" fmla="*/ 342000 h 684000"/>
                <a:gd name="connsiteX3" fmla="*/ 342000 w 684000"/>
                <a:gd name="connsiteY3" fmla="*/ 684000 h 6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000" h="684000" stroke="0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  <a:path w="684000" h="684000" fill="none">
                  <a:moveTo>
                    <a:pt x="0" y="342000"/>
                  </a:moveTo>
                  <a:cubicBezTo>
                    <a:pt x="0" y="153119"/>
                    <a:pt x="153119" y="0"/>
                    <a:pt x="342000" y="0"/>
                  </a:cubicBezTo>
                  <a:cubicBezTo>
                    <a:pt x="530881" y="0"/>
                    <a:pt x="684000" y="153119"/>
                    <a:pt x="684000" y="342000"/>
                  </a:cubicBezTo>
                  <a:cubicBezTo>
                    <a:pt x="684000" y="530881"/>
                    <a:pt x="530881" y="684000"/>
                    <a:pt x="342000" y="684000"/>
                  </a:cubicBezTo>
                  <a:cubicBezTo>
                    <a:pt x="153119" y="684000"/>
                    <a:pt x="0" y="530881"/>
                    <a:pt x="0" y="342000"/>
                  </a:cubicBezTo>
                  <a:close/>
                </a:path>
              </a:pathLst>
            </a:custGeom>
            <a:noFill/>
            <a:ln w="7600" cap="flat">
              <a:solidFill>
                <a:srgbClr val="101843"/>
              </a:solidFill>
              <a:miter/>
            </a:ln>
          </p:spPr>
          <p:txBody>
            <a:bodyPr wrap="square" lIns="38100" tIns="38100" rIns="38100" bIns="38100" rtlCol="0" anchor="ctr"/>
            <a:lstStyle/>
            <a:p>
              <a:pPr algn="ctr"/>
              <a:r>
                <a:rPr lang="zh-CN" altLang="en-US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目标比对</a:t>
              </a:r>
            </a:p>
          </p:txBody>
        </p:sp>
        <p:sp>
          <p:nvSpPr>
            <p:cNvPr id="52" name="ConnectLine">
              <a:extLst>
                <a:ext uri="{FF2B5EF4-FFF2-40B4-BE49-F238E27FC236}">
                  <a16:creationId xmlns:a16="http://schemas.microsoft.com/office/drawing/2014/main" id="{C8AE1BFF-0B9A-97A9-9817-3A1C5449DB74}"/>
                </a:ext>
              </a:extLst>
            </p:cNvPr>
            <p:cNvSpPr/>
            <p:nvPr/>
          </p:nvSpPr>
          <p:spPr>
            <a:xfrm>
              <a:off x="5388507" y="5860532"/>
              <a:ext cx="1049682" cy="137776"/>
            </a:xfrm>
            <a:custGeom>
              <a:avLst/>
              <a:gdLst>
                <a:gd name="rtl" fmla="*/ 98800 w 950000"/>
                <a:gd name="rtt" fmla="*/ -98800 h 7600"/>
                <a:gd name="rtr" fmla="*/ 851200 w 950000"/>
                <a:gd name="rtb" fmla="*/ 98800 h 7600"/>
              </a:gdLst>
              <a:ahLst/>
              <a:cxnLst/>
              <a:rect l="rtl" t="rtt" r="rtr" b="rtb"/>
              <a:pathLst>
                <a:path w="950000" h="7600" fill="none">
                  <a:moveTo>
                    <a:pt x="0" y="0"/>
                  </a:moveTo>
                  <a:lnTo>
                    <a:pt x="950000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新目标轨道</a:t>
              </a:r>
            </a:p>
          </p:txBody>
        </p:sp>
        <p:sp>
          <p:nvSpPr>
            <p:cNvPr id="53" name="ConnectLine">
              <a:extLst>
                <a:ext uri="{FF2B5EF4-FFF2-40B4-BE49-F238E27FC236}">
                  <a16:creationId xmlns:a16="http://schemas.microsoft.com/office/drawing/2014/main" id="{9984B322-93B5-8C19-AA9B-0267F3EFB89E}"/>
                </a:ext>
              </a:extLst>
            </p:cNvPr>
            <p:cNvSpPr/>
            <p:nvPr/>
          </p:nvSpPr>
          <p:spPr>
            <a:xfrm>
              <a:off x="7307248" y="5214455"/>
              <a:ext cx="627991" cy="646077"/>
            </a:xfrm>
            <a:custGeom>
              <a:avLst/>
              <a:gdLst>
                <a:gd name="rtl" fmla="*/ 342000 w 577600"/>
                <a:gd name="rtt" fmla="*/ 151699 h 691600"/>
                <a:gd name="rtr" fmla="*/ 813200 w 577600"/>
                <a:gd name="rtb" fmla="*/ 349299 h 691600"/>
              </a:gdLst>
              <a:ahLst/>
              <a:cxnLst/>
              <a:rect l="rtl" t="rtt" r="rtr" b="rtb"/>
              <a:pathLst>
                <a:path w="577600" h="691600" fill="none">
                  <a:moveTo>
                    <a:pt x="0" y="691600"/>
                  </a:moveTo>
                  <a:lnTo>
                    <a:pt x="577600" y="691600"/>
                  </a:lnTo>
                  <a:lnTo>
                    <a:pt x="577600" y="0"/>
                  </a:lnTo>
                </a:path>
              </a:pathLst>
            </a:custGeom>
            <a:noFill/>
            <a:ln w="7600" cap="flat">
              <a:solidFill>
                <a:srgbClr val="191919"/>
              </a:solidFill>
              <a:miter/>
              <a:tailEnd type="triangle" w="med" len="med"/>
            </a:ln>
          </p:spPr>
          <p:txBody>
            <a:bodyPr wrap="none" lIns="38100" tIns="38100" rIns="38100" bIns="38100" rtlCol="0" anchor="ctr"/>
            <a:lstStyle/>
            <a:p>
              <a:pPr algn="ctr"/>
              <a:r>
                <a:rPr lang="zh-CN" altLang="en-US" sz="1400" b="1" dirty="0">
                  <a:solidFill>
                    <a:srgbClr val="191919"/>
                  </a:solidFill>
                  <a:latin typeface="Microsoft YaHei"/>
                  <a:ea typeface="Microsoft YaHei"/>
                  <a:cs typeface="Microsoft YaHei"/>
                </a:rPr>
                <a:t>编目轨道</a:t>
              </a: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ECCD5A33-7830-32C4-3980-4D855850D43E}"/>
              </a:ext>
            </a:extLst>
          </p:cNvPr>
          <p:cNvSpPr txBox="1"/>
          <p:nvPr/>
        </p:nvSpPr>
        <p:spPr>
          <a:xfrm>
            <a:off x="92469" y="6242043"/>
            <a:ext cx="33610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(Uncorrelated target / </a:t>
            </a:r>
            <a:r>
              <a:rPr lang="en-US" altLang="zh-CN" sz="18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tracklet</a:t>
            </a:r>
            <a:r>
              <a:rPr lang="en-US" altLang="zh-CN" sz="1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)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0F21C83-1719-6FC7-D48D-87634208EB7D}"/>
              </a:ext>
            </a:extLst>
          </p:cNvPr>
          <p:cNvSpPr/>
          <p:nvPr/>
        </p:nvSpPr>
        <p:spPr>
          <a:xfrm>
            <a:off x="7984929" y="4528004"/>
            <a:ext cx="4207071" cy="1733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3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编目定轨：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53975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观测数据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力学模型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最小二乘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53975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需要保证更新根数的成功率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53975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更注重初轨计算、数据关联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8D67BC9A-76E9-D2FE-127B-FD4C81BD34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058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361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NORAD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网站使用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（当前最完备、最开放）（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实时性？精确性？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2"/>
              </a:rPr>
              <a:t>www.space-track.org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数据格式：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TLE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OMM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GP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API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的使用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CCADFEF-F2F3-B4E2-4887-B310C3CE8C06}"/>
              </a:ext>
            </a:extLst>
          </p:cNvPr>
          <p:cNvSpPr txBox="1"/>
          <p:nvPr/>
        </p:nvSpPr>
        <p:spPr>
          <a:xfrm>
            <a:off x="1092398" y="6309440"/>
            <a:ext cx="4399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https://public.ccsds.org/Pubs/502x0b3e1.pdf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BE5212F-9E09-3464-23A6-92954C221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7147" y="2260106"/>
            <a:ext cx="6868823" cy="390802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29D333B-5134-8559-9EC1-06FFE7581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9432" y="3386439"/>
            <a:ext cx="2110654" cy="29879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FCA76CC-508D-8A30-0404-3F542421CB62}"/>
              </a:ext>
            </a:extLst>
          </p:cNvPr>
          <p:cNvSpPr/>
          <p:nvPr/>
        </p:nvSpPr>
        <p:spPr>
          <a:xfrm>
            <a:off x="6822877" y="6175367"/>
            <a:ext cx="42767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GB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Two-Line Element sets</a:t>
            </a:r>
            <a:endParaRPr lang="zh-CN" altLang="en-US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7A7349CB-9D42-5F13-18B5-BDDF806E18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687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16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空间目标编目数据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C6FF14D-2E24-1663-F731-6AE3DBEE7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415" y="0"/>
            <a:ext cx="12205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084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22713</TotalTime>
  <Words>2615</Words>
  <Application>Microsoft Office PowerPoint</Application>
  <PresentationFormat>宽屏</PresentationFormat>
  <Paragraphs>467</Paragraphs>
  <Slides>31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1" baseType="lpstr">
      <vt:lpstr>等线</vt:lpstr>
      <vt:lpstr>华文行楷</vt:lpstr>
      <vt:lpstr>Microsoft YaHei</vt:lpstr>
      <vt:lpstr>Microsoft YaHei</vt:lpstr>
      <vt:lpstr>Arial</vt:lpstr>
      <vt:lpstr>Calibri</vt:lpstr>
      <vt:lpstr>Cambria Math</vt:lpstr>
      <vt:lpstr>Times New Roman</vt:lpstr>
      <vt:lpstr>数学物理科学部 模板</vt:lpstr>
      <vt:lpstr>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Hou-Yuan Lin</cp:lastModifiedBy>
  <cp:revision>387</cp:revision>
  <dcterms:created xsi:type="dcterms:W3CDTF">2022-10-24T14:28:29Z</dcterms:created>
  <dcterms:modified xsi:type="dcterms:W3CDTF">2024-09-27T03:31:01Z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